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drawings/drawing3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charts/chart15.xml" ContentType="application/vnd.openxmlformats-officedocument.drawingml.chart+xml"/>
  <Override PartName="/ppt/notesSlides/notesSlide19.xml" ContentType="application/vnd.openxmlformats-officedocument.presentationml.notesSlide+xml"/>
  <Override PartName="/ppt/charts/chart16.xml" ContentType="application/vnd.openxmlformats-officedocument.drawingml.chart+xml"/>
  <Override PartName="/ppt/notesSlides/notesSlide20.xml" ContentType="application/vnd.openxmlformats-officedocument.presentationml.notesSlide+xml"/>
  <Override PartName="/ppt/charts/chart17.xml" ContentType="application/vnd.openxmlformats-officedocument.drawingml.chart+xml"/>
  <Override PartName="/ppt/notesSlides/notesSlide21.xml" ContentType="application/vnd.openxmlformats-officedocument.presentationml.notesSlide+xml"/>
  <Override PartName="/ppt/charts/chart18.xml" ContentType="application/vnd.openxmlformats-officedocument.drawingml.chart+xml"/>
  <Override PartName="/ppt/notesSlides/notesSlide22.xml" ContentType="application/vnd.openxmlformats-officedocument.presentationml.notesSlide+xml"/>
  <Override PartName="/ppt/charts/chart19.xml" ContentType="application/vnd.openxmlformats-officedocument.drawingml.chart+xml"/>
  <Override PartName="/ppt/notesSlides/notesSlide23.xml" ContentType="application/vnd.openxmlformats-officedocument.presentationml.notesSlide+xml"/>
  <Override PartName="/ppt/charts/chart20.xml" ContentType="application/vnd.openxmlformats-officedocument.drawingml.chart+xml"/>
  <Override PartName="/ppt/notesSlides/notesSlide24.xml" ContentType="application/vnd.openxmlformats-officedocument.presentationml.notesSlide+xml"/>
  <Override PartName="/ppt/charts/chart21.xml" ContentType="application/vnd.openxmlformats-officedocument.drawingml.chart+xml"/>
  <Override PartName="/ppt/notesSlides/notesSlide25.xml" ContentType="application/vnd.openxmlformats-officedocument.presentationml.notesSlide+xml"/>
  <Override PartName="/ppt/charts/chart22.xml" ContentType="application/vnd.openxmlformats-officedocument.drawingml.chart+xml"/>
  <Override PartName="/ppt/notesSlides/notesSlide26.xml" ContentType="application/vnd.openxmlformats-officedocument.presentationml.notesSlide+xml"/>
  <Override PartName="/ppt/charts/chart23.xml" ContentType="application/vnd.openxmlformats-officedocument.drawingml.chart+xml"/>
  <Override PartName="/ppt/notesSlides/notesSlide27.xml" ContentType="application/vnd.openxmlformats-officedocument.presentationml.notesSlide+xml"/>
  <Override PartName="/ppt/charts/chart24.xml" ContentType="application/vnd.openxmlformats-officedocument.drawingml.chart+xml"/>
  <Override PartName="/ppt/notesSlides/notesSlide28.xml" ContentType="application/vnd.openxmlformats-officedocument.presentationml.notesSlide+xml"/>
  <Override PartName="/ppt/charts/chart25.xml" ContentType="application/vnd.openxmlformats-officedocument.drawingml.chart+xml"/>
  <Override PartName="/ppt/notesSlides/notesSlide29.xml" ContentType="application/vnd.openxmlformats-officedocument.presentationml.notesSlide+xml"/>
  <Override PartName="/ppt/charts/chart26.xml" ContentType="application/vnd.openxmlformats-officedocument.drawingml.chart+xml"/>
  <Override PartName="/ppt/notesSlides/notesSlide30.xml" ContentType="application/vnd.openxmlformats-officedocument.presentationml.notesSlide+xml"/>
  <Override PartName="/ppt/charts/chart27.xml" ContentType="application/vnd.openxmlformats-officedocument.drawingml.chart+xml"/>
  <Override PartName="/ppt/notesSlides/notesSlide31.xml" ContentType="application/vnd.openxmlformats-officedocument.presentationml.notesSlide+xml"/>
  <Override PartName="/ppt/charts/chart28.xml" ContentType="application/vnd.openxmlformats-officedocument.drawingml.chart+xml"/>
  <Override PartName="/ppt/notesSlides/notesSlide32.xml" ContentType="application/vnd.openxmlformats-officedocument.presentationml.notesSlide+xml"/>
  <Override PartName="/ppt/charts/chart29.xml" ContentType="application/vnd.openxmlformats-officedocument.drawingml.chart+xml"/>
  <Override PartName="/ppt/notesSlides/notesSlide33.xml" ContentType="application/vnd.openxmlformats-officedocument.presentationml.notesSlide+xml"/>
  <Override PartName="/ppt/charts/chart30.xml" ContentType="application/vnd.openxmlformats-officedocument.drawingml.chart+xml"/>
  <Override PartName="/ppt/notesSlides/notesSlide34.xml" ContentType="application/vnd.openxmlformats-officedocument.presentationml.notesSlide+xml"/>
  <Override PartName="/ppt/charts/chart31.xml" ContentType="application/vnd.openxmlformats-officedocument.drawingml.chart+xml"/>
  <Override PartName="/ppt/notesSlides/notesSlide35.xml" ContentType="application/vnd.openxmlformats-officedocument.presentationml.notesSlide+xml"/>
  <Override PartName="/ppt/charts/chart32.xml" ContentType="application/vnd.openxmlformats-officedocument.drawingml.chart+xml"/>
  <Override PartName="/ppt/notesSlides/notesSlide36.xml" ContentType="application/vnd.openxmlformats-officedocument.presentationml.notesSlide+xml"/>
  <Override PartName="/ppt/charts/chart33.xml" ContentType="application/vnd.openxmlformats-officedocument.drawingml.chart+xml"/>
  <Override PartName="/ppt/notesSlides/notesSlide37.xml" ContentType="application/vnd.openxmlformats-officedocument.presentationml.notesSlide+xml"/>
  <Override PartName="/ppt/charts/chart34.xml" ContentType="application/vnd.openxmlformats-officedocument.drawingml.chart+xml"/>
  <Override PartName="/ppt/notesSlides/notesSlide38.xml" ContentType="application/vnd.openxmlformats-officedocument.presentationml.notesSlide+xml"/>
  <Override PartName="/ppt/charts/chart35.xml" ContentType="application/vnd.openxmlformats-officedocument.drawingml.chart+xml"/>
  <Override PartName="/ppt/notesSlides/notesSlide39.xml" ContentType="application/vnd.openxmlformats-officedocument.presentationml.notesSlide+xml"/>
  <Override PartName="/ppt/charts/chart36.xml" ContentType="application/vnd.openxmlformats-officedocument.drawingml.chart+xml"/>
  <Override PartName="/ppt/notesSlides/notesSlide40.xml" ContentType="application/vnd.openxmlformats-officedocument.presentationml.notesSlide+xml"/>
  <Override PartName="/ppt/charts/chart37.xml" ContentType="application/vnd.openxmlformats-officedocument.drawingml.chart+xml"/>
  <Override PartName="/ppt/drawings/drawing4.xml" ContentType="application/vnd.openxmlformats-officedocument.drawingml.chartshapes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2"/>
  </p:notesMasterIdLst>
  <p:handoutMasterIdLst>
    <p:handoutMasterId r:id="rId73"/>
  </p:handoutMasterIdLst>
  <p:sldIdLst>
    <p:sldId id="256" r:id="rId2"/>
    <p:sldId id="439" r:id="rId3"/>
    <p:sldId id="713" r:id="rId4"/>
    <p:sldId id="551" r:id="rId5"/>
    <p:sldId id="553" r:id="rId6"/>
    <p:sldId id="599" r:id="rId7"/>
    <p:sldId id="554" r:id="rId8"/>
    <p:sldId id="555" r:id="rId9"/>
    <p:sldId id="600" r:id="rId10"/>
    <p:sldId id="556" r:id="rId11"/>
    <p:sldId id="611" r:id="rId12"/>
    <p:sldId id="557" r:id="rId13"/>
    <p:sldId id="612" r:id="rId14"/>
    <p:sldId id="743" r:id="rId15"/>
    <p:sldId id="563" r:id="rId16"/>
    <p:sldId id="558" r:id="rId17"/>
    <p:sldId id="613" r:id="rId18"/>
    <p:sldId id="559" r:id="rId19"/>
    <p:sldId id="614" r:id="rId20"/>
    <p:sldId id="560" r:id="rId21"/>
    <p:sldId id="615" r:id="rId22"/>
    <p:sldId id="561" r:id="rId23"/>
    <p:sldId id="616" r:id="rId24"/>
    <p:sldId id="568" r:id="rId25"/>
    <p:sldId id="617" r:id="rId26"/>
    <p:sldId id="569" r:id="rId27"/>
    <p:sldId id="618" r:id="rId28"/>
    <p:sldId id="570" r:id="rId29"/>
    <p:sldId id="619" r:id="rId30"/>
    <p:sldId id="571" r:id="rId31"/>
    <p:sldId id="620" r:id="rId32"/>
    <p:sldId id="706" r:id="rId33"/>
    <p:sldId id="677" r:id="rId34"/>
    <p:sldId id="661" r:id="rId35"/>
    <p:sldId id="744" r:id="rId36"/>
    <p:sldId id="663" r:id="rId37"/>
    <p:sldId id="745" r:id="rId38"/>
    <p:sldId id="665" r:id="rId39"/>
    <p:sldId id="746" r:id="rId40"/>
    <p:sldId id="687" r:id="rId41"/>
    <p:sldId id="703" r:id="rId42"/>
    <p:sldId id="704" r:id="rId43"/>
    <p:sldId id="721" r:id="rId44"/>
    <p:sldId id="702" r:id="rId45"/>
    <p:sldId id="705" r:id="rId46"/>
    <p:sldId id="722" r:id="rId47"/>
    <p:sldId id="716" r:id="rId48"/>
    <p:sldId id="717" r:id="rId49"/>
    <p:sldId id="718" r:id="rId50"/>
    <p:sldId id="723" r:id="rId51"/>
    <p:sldId id="724" r:id="rId52"/>
    <p:sldId id="725" r:id="rId53"/>
    <p:sldId id="709" r:id="rId54"/>
    <p:sldId id="711" r:id="rId55"/>
    <p:sldId id="714" r:id="rId56"/>
    <p:sldId id="715" r:id="rId57"/>
    <p:sldId id="719" r:id="rId58"/>
    <p:sldId id="726" r:id="rId59"/>
    <p:sldId id="727" r:id="rId60"/>
    <p:sldId id="728" r:id="rId61"/>
    <p:sldId id="741" r:id="rId62"/>
    <p:sldId id="720" r:id="rId63"/>
    <p:sldId id="690" r:id="rId64"/>
    <p:sldId id="747" r:id="rId65"/>
    <p:sldId id="730" r:id="rId66"/>
    <p:sldId id="738" r:id="rId67"/>
    <p:sldId id="739" r:id="rId68"/>
    <p:sldId id="742" r:id="rId69"/>
    <p:sldId id="729" r:id="rId70"/>
    <p:sldId id="740" r:id="rId7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phy, Jennifer" initials="MJ" lastIdx="0" clrIdx="0">
    <p:extLst>
      <p:ext uri="{19B8F6BF-5375-455C-9EA6-DF929625EA0E}">
        <p15:presenceInfo xmlns:p15="http://schemas.microsoft.com/office/powerpoint/2012/main" userId="S-1-5-21-3053469373-3204565919-2800862916-19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C78D8"/>
    <a:srgbClr val="00E200"/>
    <a:srgbClr val="FFFFFF"/>
    <a:srgbClr val="9FC5E8"/>
    <a:srgbClr val="66CCFF"/>
    <a:srgbClr val="F4CCCC"/>
    <a:srgbClr val="FFD243"/>
    <a:srgbClr val="FFE38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FDC284-79C3-449E-AE0D-BF226A9D7C7B}" v="14" dt="2025-02-05T18:47:29.136"/>
  </p1510:revLst>
</p1510:revInfo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0" autoAdjust="0"/>
    <p:restoredTop sz="94918" autoAdjust="0"/>
  </p:normalViewPr>
  <p:slideViewPr>
    <p:cSldViewPr>
      <p:cViewPr varScale="1">
        <p:scale>
          <a:sx n="83" d="100"/>
          <a:sy n="83" d="100"/>
        </p:scale>
        <p:origin x="133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096" y="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ommentAuthors" Target="commentAuthors.xml"/><Relationship Id="rId79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1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5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Bower Hill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9128-4E91-A31C-DAF3489DEDA3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9128-4E91-A31C-DAF3489DEDA3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491B-4E30-9B36-C8182EBAA78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491B-4E30-9B36-C8182EBAA78F}"/>
              </c:ext>
            </c:extLst>
          </c:dPt>
          <c:dLbls>
            <c:dLbl>
              <c:idx val="0"/>
              <c:layout>
                <c:manualLayout>
                  <c:x val="-0.18866360454943137"/>
                  <c:y val="0.1321089306538587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28-4E91-A31C-DAF3489DEDA3}"/>
                </c:ext>
              </c:extLst>
            </c:dLbl>
            <c:dLbl>
              <c:idx val="2"/>
              <c:layout>
                <c:manualLayout>
                  <c:x val="4.4435331000291629E-2"/>
                  <c:y val="7.64644069039907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1B-4E30-9B36-C8182EBAA78F}"/>
                </c:ext>
              </c:extLst>
            </c:dLbl>
            <c:dLbl>
              <c:idx val="3"/>
              <c:layout>
                <c:manualLayout>
                  <c:x val="3.7521872265966753E-2"/>
                  <c:y val="2.595580784814366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Below</a:t>
                    </a:r>
                    <a:r>
                      <a:rPr lang="en-US" baseline="0" dirty="0"/>
                      <a:t> Basic</a:t>
                    </a:r>
                  </a:p>
                  <a:p>
                    <a:fld id="{BA917C84-476A-4B87-BDEA-4099E0B5D50D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91B-4E30-9B36-C8182EBAA78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33.9</c:v>
                </c:pt>
                <c:pt idx="1">
                  <c:v>57.8</c:v>
                </c:pt>
                <c:pt idx="2">
                  <c:v>6.7</c:v>
                </c:pt>
                <c:pt idx="3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1B-4E30-9B36-C8182EBAA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3148306114513451"/>
          <c:y val="0.12772599504812471"/>
          <c:w val="0.20215891416350718"/>
          <c:h val="0.374698682843560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4 Math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-2.2782152230971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F3-4B94-BB02-3B25C90046F6}"/>
                </c:ext>
              </c:extLst>
            </c:dLbl>
            <c:dLbl>
              <c:idx val="1"/>
              <c:layout>
                <c:manualLayout>
                  <c:x val="-2.6049382716049455E-2"/>
                  <c:y val="-4.213888888888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F3-4B94-BB02-3B25C90046F6}"/>
                </c:ext>
              </c:extLst>
            </c:dLbl>
            <c:dLbl>
              <c:idx val="2"/>
              <c:layout>
                <c:manualLayout>
                  <c:x val="-3.9224628171478565E-2"/>
                  <c:y val="-4.4820866141732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F3-4B94-BB02-3B25C90046F6}"/>
                </c:ext>
              </c:extLst>
            </c:dLbl>
            <c:dLbl>
              <c:idx val="3"/>
              <c:layout>
                <c:manualLayout>
                  <c:x val="-4.2311047924564991E-2"/>
                  <c:y val="-5.8805555555555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F3-4B94-BB02-3B25C90046F6}"/>
                </c:ext>
              </c:extLst>
            </c:dLbl>
            <c:dLbl>
              <c:idx val="4"/>
              <c:layout>
                <c:manualLayout>
                  <c:x val="-4.2311047924564985E-2"/>
                  <c:y val="-4.21388888888888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F3-4B94-BB02-3B25C90046F6}"/>
                </c:ext>
              </c:extLst>
            </c:dLbl>
            <c:dLbl>
              <c:idx val="5"/>
              <c:layout>
                <c:manualLayout>
                  <c:x val="-3.4594998541849047E-2"/>
                  <c:y val="-6.43611111111111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22-42BF-8AE8-EF48D0A792C1}"/>
                </c:ext>
              </c:extLst>
            </c:dLbl>
            <c:dLbl>
              <c:idx val="6"/>
              <c:layout>
                <c:manualLayout>
                  <c:x val="-4.2311047924564985E-2"/>
                  <c:y val="-5.8805555555555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35-4159-A118-4A1816AE1B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75.5</c:v>
                </c:pt>
                <c:pt idx="1">
                  <c:v>72.400000000000006</c:v>
                </c:pt>
                <c:pt idx="2">
                  <c:v>75.7</c:v>
                </c:pt>
                <c:pt idx="3">
                  <c:v>78.400000000000006</c:v>
                </c:pt>
                <c:pt idx="4">
                  <c:v>85.8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CF3-4B94-BB02-3B25C90046F6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State Math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46.3</c:v>
                </c:pt>
                <c:pt idx="1">
                  <c:v>35.6</c:v>
                </c:pt>
                <c:pt idx="2">
                  <c:v>42.3</c:v>
                </c:pt>
                <c:pt idx="3">
                  <c:v>46.5</c:v>
                </c:pt>
                <c:pt idx="4">
                  <c:v>48.5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CF3-4B94-BB02-3B25C90046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551296"/>
        <c:axId val="118551688"/>
      </c:lineChart>
      <c:catAx>
        <c:axId val="11855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8551688"/>
        <c:crosses val="autoZero"/>
        <c:auto val="1"/>
        <c:lblAlgn val="ctr"/>
        <c:lblOffset val="100"/>
        <c:noMultiLvlLbl val="0"/>
      </c:catAx>
      <c:valAx>
        <c:axId val="118551688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185512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4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BD77-4D6A-BC24-68065C8ABA68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BD77-4D6A-BC24-68065C8ABA68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BD77-4D6A-BC24-68065C8ABA68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BD77-4D6A-BC24-68065C8ABA68}"/>
              </c:ext>
            </c:extLst>
          </c:dPt>
          <c:dLbls>
            <c:dLbl>
              <c:idx val="1"/>
              <c:layout>
                <c:manualLayout>
                  <c:x val="0.17466498979294254"/>
                  <c:y val="2.44314910288685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77-4D6A-BC24-68065C8ABA68}"/>
                </c:ext>
              </c:extLst>
            </c:dLbl>
            <c:dLbl>
              <c:idx val="2"/>
              <c:layout>
                <c:manualLayout>
                  <c:x val="5.9409934869252452E-3"/>
                  <c:y val="5.6120665617607922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107259162049189"/>
                      <c:h val="0.16645389422182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D77-4D6A-BC24-68065C8ABA68}"/>
                </c:ext>
              </c:extLst>
            </c:dLbl>
            <c:dLbl>
              <c:idx val="3"/>
              <c:layout>
                <c:manualLayout>
                  <c:x val="7.1010984738018798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528543307086613"/>
                      <c:h val="0.163647860940944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D77-4D6A-BC24-68065C8ABA6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59.8</c:v>
                </c:pt>
                <c:pt idx="1">
                  <c:v>36.200000000000003</c:v>
                </c:pt>
                <c:pt idx="2">
                  <c:v>3.3</c:v>
                </c:pt>
                <c:pt idx="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C-4A7F-81FD-03F3535BB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4074232040439514"/>
          <c:y val="0.12772599504812471"/>
          <c:w val="0.20215891416350718"/>
          <c:h val="0.3746986828435606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4 Science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93.8</c:v>
                </c:pt>
                <c:pt idx="1">
                  <c:v>93.8</c:v>
                </c:pt>
                <c:pt idx="2">
                  <c:v>96</c:v>
                </c:pt>
                <c:pt idx="3">
                  <c:v>95.4</c:v>
                </c:pt>
                <c:pt idx="4">
                  <c:v>95.1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9C-401F-9F1C-BFD271F97C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 Science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77.099999999999994</c:v>
                </c:pt>
                <c:pt idx="1">
                  <c:v>75.8</c:v>
                </c:pt>
                <c:pt idx="2">
                  <c:v>73.7</c:v>
                </c:pt>
                <c:pt idx="3">
                  <c:v>73</c:v>
                </c:pt>
                <c:pt idx="4">
                  <c:v>75.900000000000006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9C-401F-9F1C-BFD271F97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552472"/>
        <c:axId val="118552864"/>
      </c:lineChart>
      <c:catAx>
        <c:axId val="118552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8552864"/>
        <c:crosses val="autoZero"/>
        <c:auto val="1"/>
        <c:lblAlgn val="ctr"/>
        <c:lblOffset val="100"/>
        <c:noMultiLvlLbl val="0"/>
      </c:catAx>
      <c:valAx>
        <c:axId val="118552864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185524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5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87AC-4186-8F57-3BF0C92F1F5A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87AC-4186-8F57-3BF0C92F1F5A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A7A5-4C6D-8F84-C47B46B37AD2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7A5-4C6D-8F84-C47B46B37AD2}"/>
              </c:ext>
            </c:extLst>
          </c:dPt>
          <c:dLbls>
            <c:dLbl>
              <c:idx val="1"/>
              <c:layout>
                <c:manualLayout>
                  <c:x val="0.11883979780305237"/>
                  <c:y val="-0.2273545381070366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AC-4186-8F57-3BF0C92F1F5A}"/>
                </c:ext>
              </c:extLst>
            </c:dLbl>
            <c:dLbl>
              <c:idx val="2"/>
              <c:layout>
                <c:manualLayout>
                  <c:x val="8.8791192767570665E-2"/>
                  <c:y val="0.1192698922350651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A5-4C6D-8F84-C47B46B37AD2}"/>
                </c:ext>
              </c:extLst>
            </c:dLbl>
            <c:dLbl>
              <c:idx val="3"/>
              <c:layout>
                <c:manualLayout>
                  <c:x val="6.6165670263439294E-2"/>
                  <c:y val="1.75377080055024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A5-4C6D-8F84-C47B46B37AD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26.7</c:v>
                </c:pt>
                <c:pt idx="1">
                  <c:v>58.6</c:v>
                </c:pt>
                <c:pt idx="2">
                  <c:v>13.5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A5-4C6D-8F84-C47B46B37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5000121512588713"/>
          <c:y val="0.12745246204011437"/>
          <c:w val="0.20215927870127348"/>
          <c:h val="0.3746986828435590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5 ELA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-2.2782152230971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EC-4333-A608-30B5E8C3D4F9}"/>
                </c:ext>
              </c:extLst>
            </c:dLbl>
            <c:dLbl>
              <c:idx val="1"/>
              <c:layout>
                <c:manualLayout>
                  <c:x val="-2.6049382716049455E-2"/>
                  <c:y val="-4.213888888888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EC-4333-A608-30B5E8C3D4F9}"/>
                </c:ext>
              </c:extLst>
            </c:dLbl>
            <c:dLbl>
              <c:idx val="2"/>
              <c:layout>
                <c:manualLayout>
                  <c:x val="-3.9224628171478565E-2"/>
                  <c:y val="-4.4820866141732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EC-4333-A608-30B5E8C3D4F9}"/>
                </c:ext>
              </c:extLst>
            </c:dLbl>
            <c:dLbl>
              <c:idx val="3"/>
              <c:layout>
                <c:manualLayout>
                  <c:x val="-4.2311047924564991E-2"/>
                  <c:y val="-5.8805555555555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EC-4333-A608-30B5E8C3D4F9}"/>
                </c:ext>
              </c:extLst>
            </c:dLbl>
            <c:dLbl>
              <c:idx val="4"/>
              <c:layout>
                <c:manualLayout>
                  <c:x val="-4.2311047924564991E-2"/>
                  <c:y val="-6.7138888888888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8EC-4333-A608-30B5E8C3D4F9}"/>
                </c:ext>
              </c:extLst>
            </c:dLbl>
            <c:dLbl>
              <c:idx val="5"/>
              <c:layout>
                <c:manualLayout>
                  <c:x val="-4.2311047924564985E-2"/>
                  <c:y val="-6.43611111111111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84-4EAD-A272-141E24331A94}"/>
                </c:ext>
              </c:extLst>
            </c:dLbl>
            <c:dLbl>
              <c:idx val="6"/>
              <c:layout>
                <c:manualLayout>
                  <c:x val="-4.8483887430737824E-2"/>
                  <c:y val="-4.4916666666666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E0-4F75-B048-3A7B2DEC62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84.4</c:v>
                </c:pt>
                <c:pt idx="1">
                  <c:v>87.3</c:v>
                </c:pt>
                <c:pt idx="2">
                  <c:v>86.9</c:v>
                </c:pt>
                <c:pt idx="3">
                  <c:v>87.3</c:v>
                </c:pt>
                <c:pt idx="4">
                  <c:v>85.3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8EC-4333-A608-30B5E8C3D4F9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State ELA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58.4</c:v>
                </c:pt>
                <c:pt idx="1">
                  <c:v>55</c:v>
                </c:pt>
                <c:pt idx="2">
                  <c:v>53.6</c:v>
                </c:pt>
                <c:pt idx="3">
                  <c:v>53.3</c:v>
                </c:pt>
                <c:pt idx="4">
                  <c:v>51.8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8EC-4333-A608-30B5E8C3D4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554432"/>
        <c:axId val="118554824"/>
      </c:lineChart>
      <c:catAx>
        <c:axId val="11855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8554824"/>
        <c:crosses val="autoZero"/>
        <c:auto val="1"/>
        <c:lblAlgn val="ctr"/>
        <c:lblOffset val="100"/>
        <c:noMultiLvlLbl val="0"/>
      </c:catAx>
      <c:valAx>
        <c:axId val="118554824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18554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5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1-717F-43CD-9F66-1662ED56427F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2-717F-43CD-9F66-1662ED56427F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717F-43CD-9F66-1662ED56427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717F-43CD-9F66-1662ED56427F}"/>
              </c:ext>
            </c:extLst>
          </c:dPt>
          <c:dLbls>
            <c:dLbl>
              <c:idx val="0"/>
              <c:layout>
                <c:manualLayout>
                  <c:x val="-0.19511130553125314"/>
                  <c:y val="7.887273468049443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7F-43CD-9F66-1662ED56427F}"/>
                </c:ext>
              </c:extLst>
            </c:dLbl>
            <c:dLbl>
              <c:idx val="1"/>
              <c:layout>
                <c:manualLayout>
                  <c:x val="0.16135693107805965"/>
                  <c:y val="-0.2330777412625205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7F-43CD-9F66-1662ED56427F}"/>
                </c:ext>
              </c:extLst>
            </c:dLbl>
            <c:dLbl>
              <c:idx val="3"/>
              <c:layout>
                <c:manualLayout>
                  <c:x val="4.1307839992223191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7F-43CD-9F66-1662ED56427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44.6</c:v>
                </c:pt>
                <c:pt idx="1">
                  <c:v>38.700000000000003</c:v>
                </c:pt>
                <c:pt idx="2">
                  <c:v>13.7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72-4955-A169-0997B4717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148306114513451"/>
          <c:y val="0.17823459410397174"/>
          <c:w val="0.20215891416350718"/>
          <c:h val="0.3746986828435608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5 Math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-2.2782152230971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AA-42BA-AB02-B7D79228B178}"/>
                </c:ext>
              </c:extLst>
            </c:dLbl>
            <c:dLbl>
              <c:idx val="1"/>
              <c:layout>
                <c:manualLayout>
                  <c:x val="-2.6049382716049455E-2"/>
                  <c:y val="-4.213888888888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AA-42BA-AB02-B7D79228B178}"/>
                </c:ext>
              </c:extLst>
            </c:dLbl>
            <c:dLbl>
              <c:idx val="2"/>
              <c:layout>
                <c:manualLayout>
                  <c:x val="-3.9224628171478565E-2"/>
                  <c:y val="-4.4820866141732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AA-42BA-AB02-B7D79228B178}"/>
                </c:ext>
              </c:extLst>
            </c:dLbl>
            <c:dLbl>
              <c:idx val="3"/>
              <c:layout>
                <c:manualLayout>
                  <c:x val="-4.2311047924564991E-2"/>
                  <c:y val="-5.8805555555555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AA-42BA-AB02-B7D79228B178}"/>
                </c:ext>
              </c:extLst>
            </c:dLbl>
            <c:dLbl>
              <c:idx val="4"/>
              <c:layout>
                <c:manualLayout>
                  <c:x val="-4.2311047924564991E-2"/>
                  <c:y val="-6.7138888888888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AA-42BA-AB02-B7D79228B178}"/>
                </c:ext>
              </c:extLst>
            </c:dLbl>
            <c:dLbl>
              <c:idx val="5"/>
              <c:layout>
                <c:manualLayout>
                  <c:x val="-4.3854257801108194E-2"/>
                  <c:y val="-5.8805555555555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D55-41F6-B5C8-D320A0E06069}"/>
                </c:ext>
              </c:extLst>
            </c:dLbl>
            <c:dLbl>
              <c:idx val="6"/>
              <c:layout>
                <c:manualLayout>
                  <c:x val="-5.0027097307281033E-2"/>
                  <c:y val="-4.4916666666666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85-4AE4-B2CF-A89742B776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78.3</c:v>
                </c:pt>
                <c:pt idx="1">
                  <c:v>70.400000000000006</c:v>
                </c:pt>
                <c:pt idx="2">
                  <c:v>78.7</c:v>
                </c:pt>
                <c:pt idx="3">
                  <c:v>78.2</c:v>
                </c:pt>
                <c:pt idx="4">
                  <c:v>83.3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0AA-42BA-AB02-B7D79228B178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State Math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42.9</c:v>
                </c:pt>
                <c:pt idx="1">
                  <c:v>36.1</c:v>
                </c:pt>
                <c:pt idx="2">
                  <c:v>35.4</c:v>
                </c:pt>
                <c:pt idx="3">
                  <c:v>42.6</c:v>
                </c:pt>
                <c:pt idx="4">
                  <c:v>42.5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0AA-42BA-AB02-B7D79228B1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555608"/>
        <c:axId val="158158696"/>
      </c:lineChart>
      <c:catAx>
        <c:axId val="118555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8158696"/>
        <c:crosses val="autoZero"/>
        <c:auto val="1"/>
        <c:lblAlgn val="ctr"/>
        <c:lblOffset val="100"/>
        <c:noMultiLvlLbl val="0"/>
      </c:catAx>
      <c:valAx>
        <c:axId val="15815869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185556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6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ED94-480A-A608-0FD274F0F34C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ED94-480A-A608-0FD274F0F34C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8F41-4C96-9DF0-E8A9A69C641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8F41-4C96-9DF0-E8A9A69C6419}"/>
              </c:ext>
            </c:extLst>
          </c:dPt>
          <c:dLbls>
            <c:dLbl>
              <c:idx val="0"/>
              <c:layout>
                <c:manualLayout>
                  <c:x val="-0.19187287352969767"/>
                  <c:y val="0.1202292462906228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D94-480A-A608-0FD274F0F34C}"/>
                </c:ext>
              </c:extLst>
            </c:dLbl>
            <c:dLbl>
              <c:idx val="1"/>
              <c:layout>
                <c:manualLayout>
                  <c:x val="0.12608462136677362"/>
                  <c:y val="-0.1961879043615479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94-480A-A608-0FD274F0F34C}"/>
                </c:ext>
              </c:extLst>
            </c:dLbl>
            <c:dLbl>
              <c:idx val="2"/>
              <c:layout>
                <c:manualLayout>
                  <c:x val="6.1662899776416806E-2"/>
                  <c:y val="0.1171441563141714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41-4C96-9DF0-E8A9A69C6419}"/>
                </c:ext>
              </c:extLst>
            </c:dLbl>
            <c:dLbl>
              <c:idx val="3"/>
              <c:layout>
                <c:manualLayout>
                  <c:x val="-1.4446631671041119E-3"/>
                  <c:y val="1.877169980658255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41-4C96-9DF0-E8A9A69C641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31.4</c:v>
                </c:pt>
                <c:pt idx="1">
                  <c:v>54.7</c:v>
                </c:pt>
                <c:pt idx="2">
                  <c:v>13.6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41-4C96-9DF0-E8A9A69C64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148306114513451"/>
          <c:y val="0.17823459410397174"/>
          <c:w val="0.20215891416350718"/>
          <c:h val="0.3746986828435606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6 ELA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-2.2782152230971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B3-487A-ADD5-6DE13170EFD9}"/>
                </c:ext>
              </c:extLst>
            </c:dLbl>
            <c:dLbl>
              <c:idx val="1"/>
              <c:layout>
                <c:manualLayout>
                  <c:x val="-2.6049382716049455E-2"/>
                  <c:y val="-4.213888888888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B3-487A-ADD5-6DE13170EFD9}"/>
                </c:ext>
              </c:extLst>
            </c:dLbl>
            <c:dLbl>
              <c:idx val="2"/>
              <c:layout>
                <c:manualLayout>
                  <c:x val="-3.9224628171478565E-2"/>
                  <c:y val="-4.4820866141732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B3-487A-ADD5-6DE13170EFD9}"/>
                </c:ext>
              </c:extLst>
            </c:dLbl>
            <c:dLbl>
              <c:idx val="3"/>
              <c:layout>
                <c:manualLayout>
                  <c:x val="-4.2311047924564991E-2"/>
                  <c:y val="-5.8805555555555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B3-487A-ADD5-6DE13170EFD9}"/>
                </c:ext>
              </c:extLst>
            </c:dLbl>
            <c:dLbl>
              <c:idx val="4"/>
              <c:layout>
                <c:manualLayout>
                  <c:x val="-4.2311047924564991E-2"/>
                  <c:y val="-6.7138888888888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B3-487A-ADD5-6DE13170EFD9}"/>
                </c:ext>
              </c:extLst>
            </c:dLbl>
            <c:dLbl>
              <c:idx val="5"/>
              <c:layout>
                <c:manualLayout>
                  <c:x val="-4.2311047924564985E-2"/>
                  <c:y val="-6.99166666666666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03-4F3A-8E59-B20B6FE02C24}"/>
                </c:ext>
              </c:extLst>
            </c:dLbl>
            <c:dLbl>
              <c:idx val="6"/>
              <c:layout>
                <c:manualLayout>
                  <c:x val="-3.2222222222222222E-2"/>
                  <c:y val="-6.43611111111111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3B-4765-B58F-0A11CB3D29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91.3</c:v>
                </c:pt>
                <c:pt idx="1">
                  <c:v>81.7</c:v>
                </c:pt>
                <c:pt idx="2">
                  <c:v>85</c:v>
                </c:pt>
                <c:pt idx="3">
                  <c:v>88.5</c:v>
                </c:pt>
                <c:pt idx="4">
                  <c:v>86.1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AB3-487A-ADD5-6DE13170EFD9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State ELA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62.9</c:v>
                </c:pt>
                <c:pt idx="1">
                  <c:v>57.3</c:v>
                </c:pt>
                <c:pt idx="2">
                  <c:v>56.1</c:v>
                </c:pt>
                <c:pt idx="3">
                  <c:v>55.1</c:v>
                </c:pt>
                <c:pt idx="4">
                  <c:v>52.6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AB3-487A-ADD5-6DE13170EF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8160264"/>
        <c:axId val="158160656"/>
      </c:lineChart>
      <c:catAx>
        <c:axId val="158160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8160656"/>
        <c:crosses val="autoZero"/>
        <c:auto val="1"/>
        <c:lblAlgn val="ctr"/>
        <c:lblOffset val="100"/>
        <c:noMultiLvlLbl val="0"/>
      </c:catAx>
      <c:valAx>
        <c:axId val="15816065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581602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6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C375-488A-BB6D-EB1AF0CC7A86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C375-488A-BB6D-EB1AF0CC7A86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2-C375-488A-BB6D-EB1AF0CC7A8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2352-428D-86FA-2DFFEA087EA5}"/>
              </c:ext>
            </c:extLst>
          </c:dPt>
          <c:dLbls>
            <c:dLbl>
              <c:idx val="1"/>
              <c:layout>
                <c:manualLayout>
                  <c:x val="0.10512126956352676"/>
                  <c:y val="-0.1894207242570751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75-488A-BB6D-EB1AF0CC7A86}"/>
                </c:ext>
              </c:extLst>
            </c:dLbl>
            <c:dLbl>
              <c:idx val="2"/>
              <c:layout>
                <c:manualLayout>
                  <c:x val="0.11660275104500829"/>
                  <c:y val="0.1858552944103375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375-488A-BB6D-EB1AF0CC7A86}"/>
                </c:ext>
              </c:extLst>
            </c:dLbl>
            <c:dLbl>
              <c:idx val="3"/>
              <c:layout>
                <c:manualLayout>
                  <c:x val="3.3789491591328859E-2"/>
                  <c:y val="1.14839673863810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52-428D-86FA-2DFFEA087EA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37.299999999999997</c:v>
                </c:pt>
                <c:pt idx="1">
                  <c:v>39</c:v>
                </c:pt>
                <c:pt idx="2">
                  <c:v>21.3</c:v>
                </c:pt>
                <c:pt idx="3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52-428D-86FA-2DFFEA087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222380188587565"/>
          <c:y val="0.17823459410397174"/>
          <c:w val="0.20215891416350718"/>
          <c:h val="0.3746986828435608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Pleasant Valley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3138-45D0-8EA3-F2E8700E9837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3138-45D0-8EA3-F2E8700E983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26BB-466E-9EE4-F971F9579C25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26BB-466E-9EE4-F971F9579C25}"/>
              </c:ext>
            </c:extLst>
          </c:dPt>
          <c:dLbls>
            <c:dLbl>
              <c:idx val="2"/>
              <c:layout>
                <c:manualLayout>
                  <c:x val="2.8389715174492076E-2"/>
                  <c:y val="3.349940541315897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BB-466E-9EE4-F971F9579C25}"/>
                </c:ext>
              </c:extLst>
            </c:dLbl>
            <c:dLbl>
              <c:idx val="3"/>
              <c:layout>
                <c:manualLayout>
                  <c:x val="4.3466389617964361E-2"/>
                  <c:y val="6.677797029463492E-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BB-466E-9EE4-F971F9579C2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37.700000000000003</c:v>
                </c:pt>
                <c:pt idx="1">
                  <c:v>56.2</c:v>
                </c:pt>
                <c:pt idx="2">
                  <c:v>5.4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BB-466E-9EE4-F971F9579C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3148306114513451"/>
          <c:y val="0.11088979536284196"/>
          <c:w val="0.20215891416350718"/>
          <c:h val="0.37469868284356045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6 Math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-2.2782152230971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42-492C-ACB1-41A26A0F3DBC}"/>
                </c:ext>
              </c:extLst>
            </c:dLbl>
            <c:dLbl>
              <c:idx val="1"/>
              <c:layout>
                <c:manualLayout>
                  <c:x val="-2.6049382716049455E-2"/>
                  <c:y val="-4.213888888888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42-492C-ACB1-41A26A0F3DBC}"/>
                </c:ext>
              </c:extLst>
            </c:dLbl>
            <c:dLbl>
              <c:idx val="2"/>
              <c:layout>
                <c:manualLayout>
                  <c:x val="-3.9224628171478565E-2"/>
                  <c:y val="-4.4820866141732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42-492C-ACB1-41A26A0F3DBC}"/>
                </c:ext>
              </c:extLst>
            </c:dLbl>
            <c:dLbl>
              <c:idx val="3"/>
              <c:layout>
                <c:manualLayout>
                  <c:x val="-4.2311047924564991E-2"/>
                  <c:y val="-5.8805555555555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42-492C-ACB1-41A26A0F3DBC}"/>
                </c:ext>
              </c:extLst>
            </c:dLbl>
            <c:dLbl>
              <c:idx val="4"/>
              <c:layout>
                <c:manualLayout>
                  <c:x val="-4.2311047924564991E-2"/>
                  <c:y val="-6.7138888888888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42-492C-ACB1-41A26A0F3DBC}"/>
                </c:ext>
              </c:extLst>
            </c:dLbl>
            <c:dLbl>
              <c:idx val="5"/>
              <c:layout>
                <c:manualLayout>
                  <c:x val="-3.3765432098765542E-2"/>
                  <c:y val="-7.8250000000000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B7-427A-A224-1A9DA9ED9C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81.599999999999994</c:v>
                </c:pt>
                <c:pt idx="1">
                  <c:v>60.6</c:v>
                </c:pt>
                <c:pt idx="2">
                  <c:v>69.3</c:v>
                </c:pt>
                <c:pt idx="3">
                  <c:v>79</c:v>
                </c:pt>
                <c:pt idx="4">
                  <c:v>76.3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942-492C-ACB1-41A26A0F3DBC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State Math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39.1</c:v>
                </c:pt>
                <c:pt idx="1">
                  <c:v>28.2</c:v>
                </c:pt>
                <c:pt idx="2">
                  <c:v>32.299999999999997</c:v>
                </c:pt>
                <c:pt idx="3">
                  <c:v>36.1</c:v>
                </c:pt>
                <c:pt idx="4">
                  <c:v>36.9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942-492C-ACB1-41A26A0F3D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8161440"/>
        <c:axId val="158161832"/>
      </c:lineChart>
      <c:catAx>
        <c:axId val="15816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8161832"/>
        <c:crosses val="autoZero"/>
        <c:auto val="1"/>
        <c:lblAlgn val="ctr"/>
        <c:lblOffset val="100"/>
        <c:noMultiLvlLbl val="0"/>
      </c:catAx>
      <c:valAx>
        <c:axId val="158161832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581614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7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919B-4A6C-8528-7BEB020CA76A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919B-4A6C-8528-7BEB020CA76A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5092-4397-8DF0-F64A02F76285}"/>
              </c:ext>
            </c:extLst>
          </c:dPt>
          <c:dLbls>
            <c:dLbl>
              <c:idx val="1"/>
              <c:layout>
                <c:manualLayout>
                  <c:x val="0.13546916010498689"/>
                  <c:y val="-0.19627053872745728"/>
                </c:manualLayout>
              </c:layout>
              <c:tx>
                <c:rich>
                  <a:bodyPr/>
                  <a:lstStyle/>
                  <a:p>
                    <a:fld id="{5D7E40E6-5BD0-4895-9E56-8C0C6862F907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E773DAA1-F15A-4142-BAF3-38451ED5809E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9B-4A6C-8528-7BEB020CA76A}"/>
                </c:ext>
              </c:extLst>
            </c:dLbl>
            <c:dLbl>
              <c:idx val="2"/>
              <c:layout>
                <c:manualLayout>
                  <c:x val="7.9535700398561296E-2"/>
                  <c:y val="8.184712995822765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92-4397-8DF0-F64A02F7628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92-4397-8DF0-F64A02F7628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36.200000000000003</c:v>
                </c:pt>
                <c:pt idx="1">
                  <c:v>51</c:v>
                </c:pt>
                <c:pt idx="2">
                  <c:v>12.8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92-4397-8DF0-F64A02F76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2222380188587565"/>
          <c:y val="0.17823459410397174"/>
          <c:w val="0.20215891416350718"/>
          <c:h val="0.3746986828435608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7 ELA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-2.2782152230971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0D-44A5-9B54-E4EED7DC6278}"/>
                </c:ext>
              </c:extLst>
            </c:dLbl>
            <c:dLbl>
              <c:idx val="1"/>
              <c:layout>
                <c:manualLayout>
                  <c:x val="-2.6049382716049455E-2"/>
                  <c:y val="-4.213888888888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0D-44A5-9B54-E4EED7DC6278}"/>
                </c:ext>
              </c:extLst>
            </c:dLbl>
            <c:dLbl>
              <c:idx val="2"/>
              <c:layout>
                <c:manualLayout>
                  <c:x val="-3.9224628171478565E-2"/>
                  <c:y val="-4.4820866141732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0D-44A5-9B54-E4EED7DC6278}"/>
                </c:ext>
              </c:extLst>
            </c:dLbl>
            <c:dLbl>
              <c:idx val="3"/>
              <c:layout>
                <c:manualLayout>
                  <c:x val="-4.2311047924564991E-2"/>
                  <c:y val="-5.8805555555555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0D-44A5-9B54-E4EED7DC6278}"/>
                </c:ext>
              </c:extLst>
            </c:dLbl>
            <c:dLbl>
              <c:idx val="4"/>
              <c:layout>
                <c:manualLayout>
                  <c:x val="-4.2311047924564991E-2"/>
                  <c:y val="-6.7138888888888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0D-44A5-9B54-E4EED7DC6278}"/>
                </c:ext>
              </c:extLst>
            </c:dLbl>
            <c:dLbl>
              <c:idx val="5"/>
              <c:layout>
                <c:manualLayout>
                  <c:x val="-4.2311047924564985E-2"/>
                  <c:y val="-5.32499999999999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76-4F0D-B92B-3A700D84A90A}"/>
                </c:ext>
              </c:extLst>
            </c:dLbl>
            <c:dLbl>
              <c:idx val="6"/>
              <c:layout>
                <c:manualLayout>
                  <c:x val="-4.8483887430737824E-2"/>
                  <c:y val="-4.76944444444444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29-47A1-AF24-0468DB7F7A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87.9</c:v>
                </c:pt>
                <c:pt idx="1">
                  <c:v>83.5</c:v>
                </c:pt>
                <c:pt idx="2">
                  <c:v>87.8</c:v>
                </c:pt>
                <c:pt idx="3">
                  <c:v>85.6</c:v>
                </c:pt>
                <c:pt idx="4">
                  <c:v>87.2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E0D-44A5-9B54-E4EED7DC6278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State ELA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60.3</c:v>
                </c:pt>
                <c:pt idx="1">
                  <c:v>53.3</c:v>
                </c:pt>
                <c:pt idx="2">
                  <c:v>57.2</c:v>
                </c:pt>
                <c:pt idx="3">
                  <c:v>54.2</c:v>
                </c:pt>
                <c:pt idx="4">
                  <c:v>53.1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E0D-44A5-9B54-E4EED7DC62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6381704"/>
        <c:axId val="186382096"/>
      </c:lineChart>
      <c:catAx>
        <c:axId val="186381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6382096"/>
        <c:crosses val="autoZero"/>
        <c:auto val="1"/>
        <c:lblAlgn val="ctr"/>
        <c:lblOffset val="100"/>
        <c:noMultiLvlLbl val="0"/>
      </c:catAx>
      <c:valAx>
        <c:axId val="18638209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863817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82857003985616"/>
          <c:y val="2.8060332808803962E-2"/>
          <c:w val="0.51601074171284145"/>
          <c:h val="0.938267267820631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7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C6A8-4B8A-AC3E-708D76EB4A4F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C6A8-4B8A-AC3E-708D76EB4A4F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2-C6A8-4B8A-AC3E-708D76EB4A4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888C-462A-B864-DCFA026A54FA}"/>
              </c:ext>
            </c:extLst>
          </c:dPt>
          <c:dLbls>
            <c:dLbl>
              <c:idx val="1"/>
              <c:layout>
                <c:manualLayout>
                  <c:x val="0.10086990862253327"/>
                  <c:y val="-0.2035025923770460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A8-4B8A-AC3E-708D76EB4A4F}"/>
                </c:ext>
              </c:extLst>
            </c:dLbl>
            <c:dLbl>
              <c:idx val="3"/>
              <c:layout>
                <c:manualLayout>
                  <c:x val="6.1625838436861965E-2"/>
                  <c:y val="1.016137563682596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8C-462A-B864-DCFA026A54F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37.9</c:v>
                </c:pt>
                <c:pt idx="1">
                  <c:v>44.8</c:v>
                </c:pt>
                <c:pt idx="2">
                  <c:v>12.8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8C-462A-B864-DCFA026A54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222380188587565"/>
          <c:y val="0.16139839441868933"/>
          <c:w val="0.20215891416350718"/>
          <c:h val="0.37469868284356095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7 Math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-2.2782152230971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34-4352-BB8C-F84B528E2219}"/>
                </c:ext>
              </c:extLst>
            </c:dLbl>
            <c:dLbl>
              <c:idx val="1"/>
              <c:layout>
                <c:manualLayout>
                  <c:x val="-2.6049382716049455E-2"/>
                  <c:y val="-4.213888888888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34-4352-BB8C-F84B528E2219}"/>
                </c:ext>
              </c:extLst>
            </c:dLbl>
            <c:dLbl>
              <c:idx val="2"/>
              <c:layout>
                <c:manualLayout>
                  <c:x val="-3.9224628171478565E-2"/>
                  <c:y val="-4.4820866141732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34-4352-BB8C-F84B528E2219}"/>
                </c:ext>
              </c:extLst>
            </c:dLbl>
            <c:dLbl>
              <c:idx val="3"/>
              <c:layout>
                <c:manualLayout>
                  <c:x val="-4.2311047924564991E-2"/>
                  <c:y val="-5.8805555555555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34-4352-BB8C-F84B528E2219}"/>
                </c:ext>
              </c:extLst>
            </c:dLbl>
            <c:dLbl>
              <c:idx val="4"/>
              <c:layout>
                <c:manualLayout>
                  <c:x val="-4.2311047924564991E-2"/>
                  <c:y val="-6.7138888888888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34-4352-BB8C-F84B528E2219}"/>
                </c:ext>
              </c:extLst>
            </c:dLbl>
            <c:dLbl>
              <c:idx val="5"/>
              <c:layout>
                <c:manualLayout>
                  <c:x val="-4.3854257801108194E-2"/>
                  <c:y val="-5.8805555555555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3E-4013-A08B-CA35D0EE14A9}"/>
                </c:ext>
              </c:extLst>
            </c:dLbl>
            <c:dLbl>
              <c:idx val="6"/>
              <c:layout>
                <c:manualLayout>
                  <c:x val="-5.0027097307281033E-2"/>
                  <c:y val="-3.10277777777778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47-4F63-8366-D3E72BA256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79.400000000000006</c:v>
                </c:pt>
                <c:pt idx="1">
                  <c:v>62.2</c:v>
                </c:pt>
                <c:pt idx="2">
                  <c:v>68.5</c:v>
                </c:pt>
                <c:pt idx="3">
                  <c:v>73.3</c:v>
                </c:pt>
                <c:pt idx="4">
                  <c:v>82.8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A34-4352-BB8C-F84B528E2219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State Math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38.5</c:v>
                </c:pt>
                <c:pt idx="1">
                  <c:v>26.9</c:v>
                </c:pt>
                <c:pt idx="2">
                  <c:v>27</c:v>
                </c:pt>
                <c:pt idx="3">
                  <c:v>32.799999999999997</c:v>
                </c:pt>
                <c:pt idx="4">
                  <c:v>33.6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A34-4352-BB8C-F84B528E22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6382880"/>
        <c:axId val="186383272"/>
      </c:lineChart>
      <c:catAx>
        <c:axId val="18638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6383272"/>
        <c:crosses val="autoZero"/>
        <c:auto val="1"/>
        <c:lblAlgn val="ctr"/>
        <c:lblOffset val="100"/>
        <c:noMultiLvlLbl val="0"/>
      </c:catAx>
      <c:valAx>
        <c:axId val="186383272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863828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8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DF94-4FF1-AF5A-95295EF98D8D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DF94-4FF1-AF5A-95295EF98D8D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CDC5-4947-96EB-18E7CC721C6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CDC5-4947-96EB-18E7CC721C6F}"/>
              </c:ext>
            </c:extLst>
          </c:dPt>
          <c:dLbls>
            <c:dLbl>
              <c:idx val="2"/>
              <c:layout>
                <c:manualLayout>
                  <c:x val="7.5780596869835709E-2"/>
                  <c:y val="8.240281292684294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C5-4947-96EB-18E7CC721C6F}"/>
                </c:ext>
              </c:extLst>
            </c:dLbl>
            <c:dLbl>
              <c:idx val="3"/>
              <c:layout>
                <c:manualLayout>
                  <c:x val="8.0457373383882563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C5-4947-96EB-18E7CC721C6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34.5</c:v>
                </c:pt>
                <c:pt idx="1">
                  <c:v>53</c:v>
                </c:pt>
                <c:pt idx="2">
                  <c:v>11.5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C5-4947-96EB-18E7CC721C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222380188587565"/>
          <c:y val="0.17823459410397174"/>
          <c:w val="0.20215891416350718"/>
          <c:h val="0.37469868284356095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496913580246956E-2"/>
          <c:y val="3.8416666666666675E-2"/>
          <c:w val="0.70885000486050365"/>
          <c:h val="0.816250000000000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8 ELA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-2.2782152230971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AD-4102-858B-ADC19BB0007B}"/>
                </c:ext>
              </c:extLst>
            </c:dLbl>
            <c:dLbl>
              <c:idx val="1"/>
              <c:layout>
                <c:manualLayout>
                  <c:x val="-2.6049382716049455E-2"/>
                  <c:y val="-4.213888888888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AD-4102-858B-ADC19BB0007B}"/>
                </c:ext>
              </c:extLst>
            </c:dLbl>
            <c:dLbl>
              <c:idx val="2"/>
              <c:layout>
                <c:manualLayout>
                  <c:x val="-3.9224628171478565E-2"/>
                  <c:y val="-4.4820866141732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AD-4102-858B-ADC19BB0007B}"/>
                </c:ext>
              </c:extLst>
            </c:dLbl>
            <c:dLbl>
              <c:idx val="3"/>
              <c:layout>
                <c:manualLayout>
                  <c:x val="-4.2311047924564991E-2"/>
                  <c:y val="-5.8805555555555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AD-4102-858B-ADC19BB0007B}"/>
                </c:ext>
              </c:extLst>
            </c:dLbl>
            <c:dLbl>
              <c:idx val="4"/>
              <c:layout>
                <c:manualLayout>
                  <c:x val="-4.2311047924564991E-2"/>
                  <c:y val="-6.7138888888888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AD-4102-858B-ADC19BB0007B}"/>
                </c:ext>
              </c:extLst>
            </c:dLbl>
            <c:dLbl>
              <c:idx val="5"/>
              <c:layout>
                <c:manualLayout>
                  <c:x val="-4.3854257801108194E-2"/>
                  <c:y val="-5.04722222222222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55-45C0-A3C1-19A749D13987}"/>
                </c:ext>
              </c:extLst>
            </c:dLbl>
            <c:dLbl>
              <c:idx val="6"/>
              <c:layout>
                <c:manualLayout>
                  <c:x val="-4.2311047924565096E-2"/>
                  <c:y val="-3.1027777777777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70-4FF0-A073-40A7470BDE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86</c:v>
                </c:pt>
                <c:pt idx="1">
                  <c:v>83.9</c:v>
                </c:pt>
                <c:pt idx="2">
                  <c:v>89.7</c:v>
                </c:pt>
                <c:pt idx="3">
                  <c:v>84.8</c:v>
                </c:pt>
                <c:pt idx="4">
                  <c:v>87.5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2AD-4102-858B-ADC19BB0007B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State ELA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57.7</c:v>
                </c:pt>
                <c:pt idx="1">
                  <c:v>52.6</c:v>
                </c:pt>
                <c:pt idx="2">
                  <c:v>55.6</c:v>
                </c:pt>
                <c:pt idx="3">
                  <c:v>52.3</c:v>
                </c:pt>
                <c:pt idx="4">
                  <c:v>51.9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2AD-4102-858B-ADC19BB000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6803816"/>
        <c:axId val="156804208"/>
      </c:lineChart>
      <c:catAx>
        <c:axId val="156803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6804208"/>
        <c:crosses val="autoZero"/>
        <c:auto val="1"/>
        <c:lblAlgn val="ctr"/>
        <c:lblOffset val="100"/>
        <c:noMultiLvlLbl val="0"/>
      </c:catAx>
      <c:valAx>
        <c:axId val="156804208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568038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8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2-0900-4B2E-9734-DA42566EF41C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0900-4B2E-9734-DA42566EF41C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0900-4B2E-9734-DA42566EF41C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0900-4B2E-9734-DA42566EF41C}"/>
              </c:ext>
            </c:extLst>
          </c:dPt>
          <c:dLbls>
            <c:dLbl>
              <c:idx val="0"/>
              <c:layout>
                <c:manualLayout>
                  <c:x val="-0.15714372508991931"/>
                  <c:y val="0.1805587408820489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00-4B2E-9734-DA42566EF41C}"/>
                </c:ext>
              </c:extLst>
            </c:dLbl>
            <c:dLbl>
              <c:idx val="1"/>
              <c:layout>
                <c:manualLayout>
                  <c:x val="3.7175075337804994E-2"/>
                  <c:y val="-0.189749715088195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00-4B2E-9734-DA42566EF41C}"/>
                </c:ext>
              </c:extLst>
            </c:dLbl>
            <c:dLbl>
              <c:idx val="2"/>
              <c:layout>
                <c:manualLayout>
                  <c:x val="0.11846468844172253"/>
                  <c:y val="0.1205865184020546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00-4B2E-9734-DA42566EF41C}"/>
                </c:ext>
              </c:extLst>
            </c:dLbl>
            <c:dLbl>
              <c:idx val="3"/>
              <c:layout>
                <c:manualLayout>
                  <c:x val="5.3153737727228541E-2"/>
                  <c:y val="2.80603328088039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00-4B2E-9734-DA42566EF41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36.5</c:v>
                </c:pt>
                <c:pt idx="1">
                  <c:v>33.200000000000003</c:v>
                </c:pt>
                <c:pt idx="2">
                  <c:v>24.3</c:v>
                </c:pt>
                <c:pt idx="3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0D-4E30-9B5B-BE0F94FD2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222380188587565"/>
          <c:y val="0.17823459410397174"/>
          <c:w val="0.20215891416350718"/>
          <c:h val="0.3746986828435610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8 Math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-2.2782152230971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3A-46D5-BC84-8D46B1B81FA2}"/>
                </c:ext>
              </c:extLst>
            </c:dLbl>
            <c:dLbl>
              <c:idx val="1"/>
              <c:layout>
                <c:manualLayout>
                  <c:x val="-2.6049382716049455E-2"/>
                  <c:y val="-4.213888888888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3A-46D5-BC84-8D46B1B81FA2}"/>
                </c:ext>
              </c:extLst>
            </c:dLbl>
            <c:dLbl>
              <c:idx val="2"/>
              <c:layout>
                <c:manualLayout>
                  <c:x val="-3.9224628171478565E-2"/>
                  <c:y val="-4.4820866141732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3A-46D5-BC84-8D46B1B81FA2}"/>
                </c:ext>
              </c:extLst>
            </c:dLbl>
            <c:dLbl>
              <c:idx val="3"/>
              <c:layout>
                <c:manualLayout>
                  <c:x val="-4.2311047924564991E-2"/>
                  <c:y val="-5.8805555555555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3A-46D5-BC84-8D46B1B81FA2}"/>
                </c:ext>
              </c:extLst>
            </c:dLbl>
            <c:dLbl>
              <c:idx val="4"/>
              <c:layout>
                <c:manualLayout>
                  <c:x val="-4.2311047924564991E-2"/>
                  <c:y val="-6.7138888888888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3A-46D5-BC84-8D46B1B81FA2}"/>
                </c:ext>
              </c:extLst>
            </c:dLbl>
            <c:dLbl>
              <c:idx val="5"/>
              <c:layout>
                <c:manualLayout>
                  <c:x val="-4.3854257801108194E-2"/>
                  <c:y val="-4.7694444444444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95-41E1-B29A-5B48C67DDE69}"/>
                </c:ext>
              </c:extLst>
            </c:dLbl>
            <c:dLbl>
              <c:idx val="6"/>
              <c:layout>
                <c:manualLayout>
                  <c:x val="-4.2311047924564985E-2"/>
                  <c:y val="-3.93611111111111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6B-47B7-A31E-C2769CB84A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70.3</c:v>
                </c:pt>
                <c:pt idx="1">
                  <c:v>48.2</c:v>
                </c:pt>
                <c:pt idx="2">
                  <c:v>55.4</c:v>
                </c:pt>
                <c:pt idx="3">
                  <c:v>67</c:v>
                </c:pt>
                <c:pt idx="4">
                  <c:v>69.7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F3A-46D5-BC84-8D46B1B81FA2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State Math</c:v>
                </c:pt>
              </c:strCache>
            </c:strRef>
          </c:tx>
          <c:dLbls>
            <c:dLbl>
              <c:idx val="0"/>
              <c:layout>
                <c:manualLayout>
                  <c:x val="-7.0088825702342775E-2"/>
                  <c:y val="2.73055555555554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33085447652375E-2"/>
                      <c:h val="0.101833333333333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D12-447C-A937-22DB8F7E0ABF}"/>
                </c:ext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32.4</c:v>
                </c:pt>
                <c:pt idx="1">
                  <c:v>22.1</c:v>
                </c:pt>
                <c:pt idx="2">
                  <c:v>22.6</c:v>
                </c:pt>
                <c:pt idx="3">
                  <c:v>25.8</c:v>
                </c:pt>
                <c:pt idx="4">
                  <c:v>28.2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F3A-46D5-BC84-8D46B1B81F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6804992"/>
        <c:axId val="156805384"/>
      </c:lineChart>
      <c:catAx>
        <c:axId val="15680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6805384"/>
        <c:crosses val="autoZero"/>
        <c:auto val="1"/>
        <c:lblAlgn val="ctr"/>
        <c:lblOffset val="100"/>
        <c:noMultiLvlLbl val="0"/>
      </c:catAx>
      <c:valAx>
        <c:axId val="156805384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568049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8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2-0900-4B2E-9734-DA42566EF41C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0900-4B2E-9734-DA42566EF41C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0900-4B2E-9734-DA42566EF41C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0900-4B2E-9734-DA42566EF41C}"/>
              </c:ext>
            </c:extLst>
          </c:dPt>
          <c:dLbls>
            <c:dLbl>
              <c:idx val="1"/>
              <c:layout>
                <c:manualLayout>
                  <c:x val="0.14211334694274327"/>
                  <c:y val="-0.2206160811778799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00-4B2E-9734-DA42566EF41C}"/>
                </c:ext>
              </c:extLst>
            </c:dLbl>
            <c:dLbl>
              <c:idx val="3"/>
              <c:layout>
                <c:manualLayout>
                  <c:x val="6.086978710994459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00-4B2E-9734-DA42566EF41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</c:v>
                </c:pt>
                <c:pt idx="1">
                  <c:v>39.799999999999997</c:v>
                </c:pt>
                <c:pt idx="2">
                  <c:v>5.9</c:v>
                </c:pt>
                <c:pt idx="3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0D-4E30-9B5B-BE0F94FD2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222380188587565"/>
          <c:y val="0.17823459410397174"/>
          <c:w val="0.20215891416350718"/>
          <c:h val="0.3746986828435610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66975308641974E-2"/>
          <c:y val="5.230555555555555E-2"/>
          <c:w val="0.73048592884222807"/>
          <c:h val="0.816250000000000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PV ELA</c:v>
                </c:pt>
              </c:strCache>
            </c:strRef>
          </c:tx>
          <c:dLbls>
            <c:dLbl>
              <c:idx val="0"/>
              <c:layout>
                <c:manualLayout>
                  <c:x val="-4.6940677554194642E-2"/>
                  <c:y val="-4.49166666666666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5D-44DE-8548-6CDEEAAB9BC8}"/>
                </c:ext>
              </c:extLst>
            </c:dLbl>
            <c:dLbl>
              <c:idx val="1"/>
              <c:layout>
                <c:manualLayout>
                  <c:x val="-3.7681418294935411E-2"/>
                  <c:y val="5.5083333333333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5D-44DE-8548-6CDEEAAB9BC8}"/>
                </c:ext>
              </c:extLst>
            </c:dLbl>
            <c:dLbl>
              <c:idx val="2"/>
              <c:layout>
                <c:manualLayout>
                  <c:x val="-4.385425780110825E-2"/>
                  <c:y val="-3.3805555555555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D4-42C5-90B9-DE3AC1565485}"/>
                </c:ext>
              </c:extLst>
            </c:dLbl>
            <c:dLbl>
              <c:idx val="3"/>
              <c:layout>
                <c:manualLayout>
                  <c:x val="-4.2311047924564985E-2"/>
                  <c:y val="-3.93611111111111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D4-42C5-90B9-DE3AC1565485}"/>
                </c:ext>
              </c:extLst>
            </c:dLbl>
            <c:dLbl>
              <c:idx val="4"/>
              <c:layout>
                <c:manualLayout>
                  <c:x val="-4.8483887430737824E-2"/>
                  <c:y val="-3.6583333333333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47-4F45-8F82-7D09E6349283}"/>
                </c:ext>
              </c:extLst>
            </c:dLbl>
            <c:dLbl>
              <c:idx val="5"/>
              <c:layout>
                <c:manualLayout>
                  <c:x val="-4.0767838048021775E-2"/>
                  <c:y val="-3.93611111111111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43-4C73-A125-864043B17614}"/>
                </c:ext>
              </c:extLst>
            </c:dLbl>
            <c:dLbl>
              <c:idx val="6"/>
              <c:layout>
                <c:manualLayout>
                  <c:x val="-3.3051788665305837E-2"/>
                  <c:y val="-4.21388888888888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43-4C73-A125-864043B17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95.8</c:v>
                </c:pt>
                <c:pt idx="1">
                  <c:v>87.3</c:v>
                </c:pt>
                <c:pt idx="2">
                  <c:v>94.7</c:v>
                </c:pt>
                <c:pt idx="3">
                  <c:v>96.2</c:v>
                </c:pt>
                <c:pt idx="4">
                  <c:v>93.8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B5D-44DE-8548-6CDEEAAB9B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BH ELA</c:v>
                </c:pt>
              </c:strCache>
            </c:strRef>
          </c:tx>
          <c:dLbls>
            <c:dLbl>
              <c:idx val="0"/>
              <c:layout>
                <c:manualLayout>
                  <c:x val="-4.6940677554194642E-2"/>
                  <c:y val="5.04722222222221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DB-4DDF-B9DC-16F013A4E545}"/>
                </c:ext>
              </c:extLst>
            </c:dLbl>
            <c:dLbl>
              <c:idx val="1"/>
              <c:layout>
                <c:manualLayout>
                  <c:x val="-4.539746767765146E-2"/>
                  <c:y val="-4.67500000000000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5D-44DE-8548-6CDEEAAB9BC8}"/>
                </c:ext>
              </c:extLst>
            </c:dLbl>
            <c:dLbl>
              <c:idx val="2"/>
              <c:layout>
                <c:manualLayout>
                  <c:x val="-4.0767838048021775E-2"/>
                  <c:y val="6.15833333333333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D4-42C5-90B9-DE3AC1565485}"/>
                </c:ext>
              </c:extLst>
            </c:dLbl>
            <c:dLbl>
              <c:idx val="3"/>
              <c:layout>
                <c:manualLayout>
                  <c:x val="-4.2311047924564985E-2"/>
                  <c:y val="5.32499999999999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D4-42C5-90B9-DE3AC1565485}"/>
                </c:ext>
              </c:extLst>
            </c:dLbl>
            <c:dLbl>
              <c:idx val="4"/>
              <c:layout>
                <c:manualLayout>
                  <c:x val="-4.8483887430737824E-2"/>
                  <c:y val="6.1583333333333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47-4F45-8F82-7D09E6349283}"/>
                </c:ext>
              </c:extLst>
            </c:dLbl>
            <c:dLbl>
              <c:idx val="5"/>
              <c:layout>
                <c:manualLayout>
                  <c:x val="-4.8483887430737824E-2"/>
                  <c:y val="6.43611111111111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043-4C73-A125-864043B17614}"/>
                </c:ext>
              </c:extLst>
            </c:dLbl>
            <c:dLbl>
              <c:idx val="6"/>
              <c:layout>
                <c:manualLayout>
                  <c:x val="-4.2311047924565096E-2"/>
                  <c:y val="7.269444444444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43-4C73-A125-864043B17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95.8</c:v>
                </c:pt>
                <c:pt idx="1">
                  <c:v>95.2</c:v>
                </c:pt>
                <c:pt idx="2">
                  <c:v>90.3</c:v>
                </c:pt>
                <c:pt idx="3">
                  <c:v>88.4</c:v>
                </c:pt>
                <c:pt idx="4">
                  <c:v>91.7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B5D-44DE-8548-6CDEEAAB9BC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State ELA</c:v>
                </c:pt>
              </c:strCache>
            </c:strRef>
          </c:tx>
          <c:dLbls>
            <c:dLbl>
              <c:idx val="3"/>
              <c:layout>
                <c:manualLayout>
                  <c:x val="-4.0709937299504229E-2"/>
                  <c:y val="6.0638998250218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962962962962947E-2"/>
                      <c:h val="0.124055555555555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71E-47F7-96EB-4CEA98930C2F}"/>
                </c:ext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61.5</c:v>
                </c:pt>
                <c:pt idx="1">
                  <c:v>58.3</c:v>
                </c:pt>
                <c:pt idx="2">
                  <c:v>52.3</c:v>
                </c:pt>
                <c:pt idx="3">
                  <c:v>53.4</c:v>
                </c:pt>
                <c:pt idx="4">
                  <c:v>55.2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B5D-44DE-8548-6CDEEAAB9B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7045496"/>
        <c:axId val="156770488"/>
      </c:lineChart>
      <c:catAx>
        <c:axId val="157045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6770488"/>
        <c:crosses val="autoZero"/>
        <c:auto val="1"/>
        <c:lblAlgn val="ctr"/>
        <c:lblOffset val="100"/>
        <c:noMultiLvlLbl val="0"/>
      </c:catAx>
      <c:valAx>
        <c:axId val="156770488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57045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35321279284545"/>
          <c:y val="0.24701399825021872"/>
          <c:w val="0.17067147856517936"/>
          <c:h val="0.278194225721784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8 Science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85.2</c:v>
                </c:pt>
                <c:pt idx="1">
                  <c:v>80</c:v>
                </c:pt>
                <c:pt idx="2">
                  <c:v>86.4</c:v>
                </c:pt>
                <c:pt idx="3">
                  <c:v>88.9</c:v>
                </c:pt>
                <c:pt idx="4">
                  <c:v>91.8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9C-401F-9F1C-BFD271F97C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 Science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58</c:v>
                </c:pt>
                <c:pt idx="1">
                  <c:v>50.8</c:v>
                </c:pt>
                <c:pt idx="2">
                  <c:v>51.1</c:v>
                </c:pt>
                <c:pt idx="3">
                  <c:v>56.4</c:v>
                </c:pt>
                <c:pt idx="4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9C-401F-9F1C-BFD271F97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552472"/>
        <c:axId val="118552864"/>
      </c:lineChart>
      <c:catAx>
        <c:axId val="118552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8552864"/>
        <c:crosses val="autoZero"/>
        <c:auto val="1"/>
        <c:lblAlgn val="ctr"/>
        <c:lblOffset val="100"/>
        <c:noMultiLvlLbl val="0"/>
      </c:catAx>
      <c:valAx>
        <c:axId val="118552864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185524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8341-4865-80F3-3B3DB1E3CCA0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0-79EE-4B43-9693-73AEDA1ABC8A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79EE-4B43-9693-73AEDA1ABC8A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AD01-4AC8-AF1D-A4A39FA5124C}"/>
              </c:ext>
            </c:extLst>
          </c:dPt>
          <c:dLbls>
            <c:dLbl>
              <c:idx val="0"/>
              <c:layout>
                <c:manualLayout>
                  <c:x val="-0.20103493943990947"/>
                  <c:y val="-0.1085904622091731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41-4865-80F3-3B3DB1E3CCA0}"/>
                </c:ext>
              </c:extLst>
            </c:dLbl>
            <c:dLbl>
              <c:idx val="1"/>
              <c:layout>
                <c:manualLayout>
                  <c:x val="0.16413181150521322"/>
                  <c:y val="-5.649717514124345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EE-4B43-9693-73AEDA1ABC8A}"/>
                </c:ext>
              </c:extLst>
            </c:dLbl>
            <c:dLbl>
              <c:idx val="2"/>
              <c:layout>
                <c:manualLayout>
                  <c:x val="7.5029497459606534E-2"/>
                  <c:y val="9.857956314782685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EE-4B43-9693-73AEDA1ABC8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01-4AC8-AF1D-A4A39FA5124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59.4</c:v>
                </c:pt>
                <c:pt idx="1">
                  <c:v>28.8</c:v>
                </c:pt>
                <c:pt idx="2">
                  <c:v>11.4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01-4AC8-AF1D-A4A39FA512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148306114513451"/>
          <c:y val="0.17823459410397174"/>
          <c:w val="0.20215891416350718"/>
          <c:h val="0.3746986828435606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PTMS Alg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81.400000000000006</c:v>
                </c:pt>
                <c:pt idx="1">
                  <c:v>73.900000000000006</c:v>
                </c:pt>
                <c:pt idx="2">
                  <c:v>75.599999999999994</c:v>
                </c:pt>
                <c:pt idx="3">
                  <c:v>80.900000000000006</c:v>
                </c:pt>
                <c:pt idx="4">
                  <c:v>88.2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A5-4FA3-B143-E3CE9B85CD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 Alg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48.8</c:v>
                </c:pt>
                <c:pt idx="1">
                  <c:v>37.200000000000003</c:v>
                </c:pt>
                <c:pt idx="2">
                  <c:v>36.799999999999997</c:v>
                </c:pt>
                <c:pt idx="3">
                  <c:v>29.3</c:v>
                </c:pt>
                <c:pt idx="4">
                  <c:v>31.7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A5-4FA3-B143-E3CE9B85CD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255528"/>
        <c:axId val="186255920"/>
      </c:lineChart>
      <c:catAx>
        <c:axId val="186255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6255920"/>
        <c:crosses val="autoZero"/>
        <c:auto val="1"/>
        <c:lblAlgn val="ctr"/>
        <c:lblOffset val="100"/>
        <c:noMultiLvlLbl val="0"/>
      </c:catAx>
      <c:valAx>
        <c:axId val="186255920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862555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F40F-4559-AEB4-8EC316CDFA41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F40F-4559-AEB4-8EC316CDFA41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37E6-4CD6-BDE9-D22C43273184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37E6-4CD6-BDE9-D22C43273184}"/>
              </c:ext>
            </c:extLst>
          </c:dPt>
          <c:dLbls>
            <c:dLbl>
              <c:idx val="0"/>
              <c:layout>
                <c:manualLayout>
                  <c:x val="-0.19460593467483231"/>
                  <c:y val="8.717726750688582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0F-4559-AEB4-8EC316CDFA41}"/>
                </c:ext>
              </c:extLst>
            </c:dLbl>
            <c:dLbl>
              <c:idx val="1"/>
              <c:layout>
                <c:manualLayout>
                  <c:x val="0.16640577913871876"/>
                  <c:y val="-0.2264605845121987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0F-4559-AEB4-8EC316CDFA41}"/>
                </c:ext>
              </c:extLst>
            </c:dLbl>
            <c:dLbl>
              <c:idx val="2"/>
              <c:layout>
                <c:manualLayout>
                  <c:x val="8.3267838048021778E-2"/>
                  <c:y val="0.1346897079560102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297778749878487E-2"/>
                      <c:h val="0.183290093907107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7E6-4CD6-BDE9-D22C43273184}"/>
                </c:ext>
              </c:extLst>
            </c:dLbl>
            <c:dLbl>
              <c:idx val="3"/>
              <c:layout>
                <c:manualLayout>
                  <c:x val="4.3308423252648977E-2"/>
                  <c:y val="1.122413312352158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E6-4CD6-BDE9-D22C4327318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42.3</c:v>
                </c:pt>
                <c:pt idx="1">
                  <c:v>43.7</c:v>
                </c:pt>
                <c:pt idx="2">
                  <c:v>12</c:v>
                </c:pt>
                <c:pt idx="3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E6-4CD6-BDE9-D22C432731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148306114513451"/>
          <c:y val="0.17823459410397174"/>
          <c:w val="0.20215891416350718"/>
          <c:h val="0.3746986828435606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PTHS Bio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92.8</c:v>
                </c:pt>
                <c:pt idx="1">
                  <c:v>76.7</c:v>
                </c:pt>
                <c:pt idx="2">
                  <c:v>89.2</c:v>
                </c:pt>
                <c:pt idx="3">
                  <c:v>84.1</c:v>
                </c:pt>
                <c:pt idx="4">
                  <c:v>86.1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A5-4FA3-B143-E3CE9B85CD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 Bio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55.3</c:v>
                </c:pt>
                <c:pt idx="1">
                  <c:v>45.9</c:v>
                </c:pt>
                <c:pt idx="2">
                  <c:v>48</c:v>
                </c:pt>
                <c:pt idx="3">
                  <c:v>38.6</c:v>
                </c:pt>
                <c:pt idx="4">
                  <c:v>39.700000000000003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A5-4FA3-B143-E3CE9B85CD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255528"/>
        <c:axId val="186255920"/>
      </c:lineChart>
      <c:catAx>
        <c:axId val="186255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6255920"/>
        <c:crosses val="autoZero"/>
        <c:auto val="1"/>
        <c:lblAlgn val="ctr"/>
        <c:lblOffset val="100"/>
        <c:noMultiLvlLbl val="0"/>
      </c:catAx>
      <c:valAx>
        <c:axId val="186255920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862555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25046174783706"/>
          <c:y val="7.0917961750452174E-2"/>
          <c:w val="0.49201881014873133"/>
          <c:h val="0.8946425091505406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26E5-49AB-A967-FC3D906A7164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26E5-49AB-A967-FC3D906A7164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6D07-4946-8157-0E59EE092C2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466E-4869-986C-4732173ED4D7}"/>
              </c:ext>
            </c:extLst>
          </c:dPt>
          <c:dLbls>
            <c:dLbl>
              <c:idx val="0"/>
              <c:layout>
                <c:manualLayout>
                  <c:x val="-0.13632946923301259"/>
                  <c:y val="0.2111540043862498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E5-49AB-A967-FC3D906A7164}"/>
                </c:ext>
              </c:extLst>
            </c:dLbl>
            <c:dLbl>
              <c:idx val="1"/>
              <c:layout>
                <c:manualLayout>
                  <c:x val="5.1789029843491784E-2"/>
                  <c:y val="-0.2295474420686695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E5-49AB-A967-FC3D906A7164}"/>
                </c:ext>
              </c:extLst>
            </c:dLbl>
            <c:dLbl>
              <c:idx val="2"/>
              <c:layout>
                <c:manualLayout>
                  <c:x val="6.716669096918447E-2"/>
                  <c:y val="0.1325850725215987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07-4946-8157-0E59EE092C2F}"/>
                </c:ext>
              </c:extLst>
            </c:dLbl>
            <c:dLbl>
              <c:idx val="3"/>
              <c:layout>
                <c:manualLayout>
                  <c:x val="6.3540269271896571E-2"/>
                  <c:y val="7.0150832022009902E-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6E-4869-986C-4732173ED4D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24.7</c:v>
                </c:pt>
                <c:pt idx="1">
                  <c:v>64.099999999999994</c:v>
                </c:pt>
                <c:pt idx="2">
                  <c:v>9.5</c:v>
                </c:pt>
                <c:pt idx="3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07-4946-8157-0E59EE092C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148306114513451"/>
          <c:y val="0.17823459410397174"/>
          <c:w val="0.20215891416350718"/>
          <c:h val="0.3746986828435606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PTHS Lit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88.4</c:v>
                </c:pt>
                <c:pt idx="1">
                  <c:v>91.3</c:v>
                </c:pt>
                <c:pt idx="2">
                  <c:v>94.4</c:v>
                </c:pt>
                <c:pt idx="3">
                  <c:v>85.9</c:v>
                </c:pt>
                <c:pt idx="4">
                  <c:v>88.8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A5-4FA3-B143-E3CE9B85CD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 Lit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65.099999999999994</c:v>
                </c:pt>
                <c:pt idx="1">
                  <c:v>65.3</c:v>
                </c:pt>
                <c:pt idx="2">
                  <c:v>63.9</c:v>
                </c:pt>
                <c:pt idx="3">
                  <c:v>58.2</c:v>
                </c:pt>
                <c:pt idx="4">
                  <c:v>60.6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A5-4FA3-B143-E3CE9B85CD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255528"/>
        <c:axId val="186255920"/>
      </c:lineChart>
      <c:catAx>
        <c:axId val="186255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6255920"/>
        <c:crosses val="autoZero"/>
        <c:auto val="1"/>
        <c:lblAlgn val="ctr"/>
        <c:lblOffset val="100"/>
        <c:noMultiLvlLbl val="0"/>
      </c:catAx>
      <c:valAx>
        <c:axId val="186255920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862555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PTSD</c:v>
                </c:pt>
              </c:strCache>
            </c:strRef>
          </c:tx>
          <c:marker>
            <c:symbol val="none"/>
          </c:marker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vert="horz" lIns="38100" tIns="19050" rIns="38100" bIns="19050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78</c:v>
                </c:pt>
                <c:pt idx="1">
                  <c:v>85</c:v>
                </c:pt>
                <c:pt idx="2">
                  <c:v>76</c:v>
                </c:pt>
                <c:pt idx="3">
                  <c:v>78</c:v>
                </c:pt>
                <c:pt idx="4">
                  <c:v>71</c:v>
                </c:pt>
                <c:pt idx="5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87-497D-9642-D37A1743C9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1311888"/>
        <c:axId val="401312280"/>
      </c:lineChart>
      <c:catAx>
        <c:axId val="40131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1312280"/>
        <c:crosses val="autoZero"/>
        <c:auto val="1"/>
        <c:lblAlgn val="ctr"/>
        <c:lblOffset val="100"/>
        <c:noMultiLvlLbl val="0"/>
      </c:catAx>
      <c:valAx>
        <c:axId val="401312280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401311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Bower Hill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1096-40BC-9662-A329BCD939DD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1096-40BC-9662-A329BCD939DD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1096-40BC-9662-A329BCD939DD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C6A4-4B56-8873-F40B2B793894}"/>
              </c:ext>
            </c:extLst>
          </c:dPt>
          <c:dLbls>
            <c:dLbl>
              <c:idx val="0"/>
              <c:layout>
                <c:manualLayout>
                  <c:x val="-0.1680889715174492"/>
                  <c:y val="-0.2445424862161900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96-40BC-9662-A329BCD939DD}"/>
                </c:ext>
              </c:extLst>
            </c:dLbl>
            <c:dLbl>
              <c:idx val="2"/>
              <c:layout>
                <c:manualLayout>
                  <c:x val="4.783956692913386E-2"/>
                  <c:y val="5.822519057826822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712197433654126"/>
                      <c:h val="0.163647860940944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096-40BC-9662-A329BCD939DD}"/>
                </c:ext>
              </c:extLst>
            </c:dLbl>
            <c:dLbl>
              <c:idx val="3"/>
              <c:layout>
                <c:manualLayout>
                  <c:x val="5.785420919607271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A4-4B56-8873-F40B2B79389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64.099999999999994</c:v>
                </c:pt>
                <c:pt idx="1">
                  <c:v>28.2</c:v>
                </c:pt>
                <c:pt idx="2">
                  <c:v>4.4000000000000004</c:v>
                </c:pt>
                <c:pt idx="3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A4-4B56-8873-F40B2B793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148306114513451"/>
          <c:y val="9.4053595677560053E-2"/>
          <c:w val="0.20215891416350718"/>
          <c:h val="0.37469868284356045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Pleasant Valley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2A6C-46E8-A612-BA6437B5E40A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2A6C-46E8-A612-BA6437B5E40A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B3FD-4E48-9D41-6ABFC785E543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B3FD-4E48-9D41-6ABFC785E543}"/>
              </c:ext>
            </c:extLst>
          </c:dPt>
          <c:dLbls>
            <c:dLbl>
              <c:idx val="0"/>
              <c:layout>
                <c:manualLayout>
                  <c:x val="-0.15207908039272869"/>
                  <c:y val="-0.3114462737424663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6C-46E8-A612-BA6437B5E40A}"/>
                </c:ext>
              </c:extLst>
            </c:dLbl>
            <c:dLbl>
              <c:idx val="1"/>
              <c:layout>
                <c:manualLayout>
                  <c:x val="0.15277194517351997"/>
                  <c:y val="0.1303736089697615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6C-46E8-A612-BA6437B5E40A}"/>
                </c:ext>
              </c:extLst>
            </c:dLbl>
            <c:dLbl>
              <c:idx val="2"/>
              <c:layout>
                <c:manualLayout>
                  <c:x val="3.2431588412559484E-2"/>
                  <c:y val="4.3949993393669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FD-4E48-9D41-6ABFC785E543}"/>
                </c:ext>
              </c:extLst>
            </c:dLbl>
            <c:dLbl>
              <c:idx val="3"/>
              <c:layout>
                <c:manualLayout>
                  <c:x val="5.7557232429279674E-2"/>
                  <c:y val="9.119608162861288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FD-4E48-9D41-6ABFC785E54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63.1</c:v>
                </c:pt>
                <c:pt idx="1">
                  <c:v>29.2</c:v>
                </c:pt>
                <c:pt idx="2">
                  <c:v>5.4</c:v>
                </c:pt>
                <c:pt idx="3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FD-4E48-9D41-6ABFC785E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148306114513451"/>
          <c:y val="0.11088979536284196"/>
          <c:w val="0.20215891416350718"/>
          <c:h val="0.37469868284356045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PV Math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4.66622922134733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B9-4F2D-833A-90ECDC26A5F8}"/>
                </c:ext>
              </c:extLst>
            </c:dLbl>
            <c:dLbl>
              <c:idx val="1"/>
              <c:layout>
                <c:manualLayout>
                  <c:x val="-3.3765432098765431E-2"/>
                  <c:y val="8.56388888888888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B9-4F2D-833A-90ECDC26A5F8}"/>
                </c:ext>
              </c:extLst>
            </c:dLbl>
            <c:dLbl>
              <c:idx val="2"/>
              <c:layout>
                <c:manualLayout>
                  <c:x val="-3.7681418294935355E-2"/>
                  <c:y val="-5.03764216972878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B9-4F2D-833A-90ECDC26A5F8}"/>
                </c:ext>
              </c:extLst>
            </c:dLbl>
            <c:dLbl>
              <c:idx val="3"/>
              <c:layout>
                <c:manualLayout>
                  <c:x val="-5.0027097307281033E-2"/>
                  <c:y val="-3.50861767279090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246913580246919E-2"/>
                      <c:h val="9.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3B9-4F2D-833A-90ECDC26A5F8}"/>
                </c:ext>
              </c:extLst>
            </c:dLbl>
            <c:dLbl>
              <c:idx val="4"/>
              <c:layout>
                <c:manualLayout>
                  <c:x val="-3.7681418294935466E-2"/>
                  <c:y val="-5.32500000000000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B9-4F2D-833A-90ECDC26A5F8}"/>
                </c:ext>
              </c:extLst>
            </c:dLbl>
            <c:dLbl>
              <c:idx val="5"/>
              <c:layout>
                <c:manualLayout>
                  <c:x val="-4.5397467677651515E-2"/>
                  <c:y val="-3.93611111111111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9B-4D7E-9AB8-49B6C08392AC}"/>
                </c:ext>
              </c:extLst>
            </c:dLbl>
            <c:dLbl>
              <c:idx val="6"/>
              <c:layout>
                <c:manualLayout>
                  <c:x val="-4.2311047924564985E-2"/>
                  <c:y val="-5.32499999999999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9B-4D7E-9AB8-49B6C08392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92.8</c:v>
                </c:pt>
                <c:pt idx="1">
                  <c:v>82</c:v>
                </c:pt>
                <c:pt idx="2">
                  <c:v>90.8</c:v>
                </c:pt>
                <c:pt idx="3">
                  <c:v>96.2</c:v>
                </c:pt>
                <c:pt idx="4">
                  <c:v>92.3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3B9-4F2D-833A-90ECDC26A5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BH Math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-4.49166666666666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FD-417F-A8F9-E59A660C70AF}"/>
                </c:ext>
              </c:extLst>
            </c:dLbl>
            <c:dLbl>
              <c:idx val="1"/>
              <c:layout>
                <c:manualLayout>
                  <c:x val="-3.9224628171478565E-2"/>
                  <c:y val="-5.32500000000000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B9-4F2D-833A-90ECDC26A5F8}"/>
                </c:ext>
              </c:extLst>
            </c:dLbl>
            <c:dLbl>
              <c:idx val="2"/>
              <c:layout>
                <c:manualLayout>
                  <c:x val="-2.5335739282589677E-2"/>
                  <c:y val="4.3972222222222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55-42BB-B45D-31E8B836D321}"/>
                </c:ext>
              </c:extLst>
            </c:dLbl>
            <c:dLbl>
              <c:idx val="3"/>
              <c:layout>
                <c:manualLayout>
                  <c:x val="-4.2311047924565096E-2"/>
                  <c:y val="6.34166666666666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FD-417F-A8F9-E59A660C70AF}"/>
                </c:ext>
              </c:extLst>
            </c:dLbl>
            <c:dLbl>
              <c:idx val="4"/>
              <c:layout>
                <c:manualLayout>
                  <c:x val="-3.7681418294935466E-2"/>
                  <c:y val="5.2305555555555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E1-4E16-92F5-4AC1933CF3A1}"/>
                </c:ext>
              </c:extLst>
            </c:dLbl>
            <c:dLbl>
              <c:idx val="5"/>
              <c:layout>
                <c:manualLayout>
                  <c:x val="-4.3854257801108194E-2"/>
                  <c:y val="6.063888888888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D2-4E14-ABA6-7C668ED183CD}"/>
                </c:ext>
              </c:extLst>
            </c:dLbl>
            <c:dLbl>
              <c:idx val="6"/>
              <c:layout>
                <c:manualLayout>
                  <c:x val="-3.2222222222222222E-2"/>
                  <c:y val="5.78611111111111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9B-4D7E-9AB8-49B6C08392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93.8</c:v>
                </c:pt>
                <c:pt idx="1">
                  <c:v>87.7</c:v>
                </c:pt>
                <c:pt idx="2">
                  <c:v>85</c:v>
                </c:pt>
                <c:pt idx="3">
                  <c:v>87.3</c:v>
                </c:pt>
                <c:pt idx="4">
                  <c:v>92.3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3B9-4F2D-833A-90ECDC26A5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State Math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55.8</c:v>
                </c:pt>
                <c:pt idx="1">
                  <c:v>47.3</c:v>
                </c:pt>
                <c:pt idx="2">
                  <c:v>47.7</c:v>
                </c:pt>
                <c:pt idx="3">
                  <c:v>51.2</c:v>
                </c:pt>
                <c:pt idx="4">
                  <c:v>50.9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3B9-4F2D-833A-90ECDC26A5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6240560"/>
        <c:axId val="156107944"/>
      </c:lineChart>
      <c:catAx>
        <c:axId val="15624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6107944"/>
        <c:crosses val="autoZero"/>
        <c:auto val="1"/>
        <c:lblAlgn val="ctr"/>
        <c:lblOffset val="100"/>
        <c:noMultiLvlLbl val="0"/>
      </c:catAx>
      <c:valAx>
        <c:axId val="156107944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562405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4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540A-4E7D-9AF6-2EB49F571EA7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540A-4E7D-9AF6-2EB49F571EA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DF02-4CD6-805A-15F70C1BE75A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DF02-4CD6-805A-15F70C1BE75A}"/>
              </c:ext>
            </c:extLst>
          </c:dPt>
          <c:dLbls>
            <c:dLbl>
              <c:idx val="2"/>
              <c:layout>
                <c:manualLayout>
                  <c:x val="9.4429730374612261E-2"/>
                  <c:y val="0.2055419378244890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F02-4CD6-805A-15F70C1BE75A}"/>
                </c:ext>
              </c:extLst>
            </c:dLbl>
            <c:dLbl>
              <c:idx val="3"/>
              <c:layout>
                <c:manualLayout>
                  <c:x val="5.2801121450727753E-2"/>
                  <c:y val="6.3135748819808917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accentCallout1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DF02-4CD6-805A-15F70C1BE75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45.8</c:v>
                </c:pt>
                <c:pt idx="1">
                  <c:v>36.700000000000003</c:v>
                </c:pt>
                <c:pt idx="2">
                  <c:v>16.7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02-4CD6-805A-15F70C1BE7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4242543545693163"/>
          <c:y val="0.1751550278150811"/>
          <c:w val="0.19848365545215943"/>
          <c:h val="0.3746986828435590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66975308641974E-2"/>
          <c:y val="5.230555555555555E-2"/>
          <c:w val="0.70885000486050354"/>
          <c:h val="0.816250000000000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Gr. 4 ELA</c:v>
                </c:pt>
              </c:strCache>
            </c:strRef>
          </c:tx>
          <c:dLbls>
            <c:dLbl>
              <c:idx val="0"/>
              <c:layout>
                <c:manualLayout>
                  <c:x val="-4.3854257801108194E-2"/>
                  <c:y val="-2.2782152230971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E1-400B-B78F-F4AF86DFCCCC}"/>
                </c:ext>
              </c:extLst>
            </c:dLbl>
            <c:dLbl>
              <c:idx val="1"/>
              <c:layout>
                <c:manualLayout>
                  <c:x val="-2.6049382716049455E-2"/>
                  <c:y val="-4.213888888888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E1-400B-B78F-F4AF86DFCCCC}"/>
                </c:ext>
              </c:extLst>
            </c:dLbl>
            <c:dLbl>
              <c:idx val="2"/>
              <c:layout>
                <c:manualLayout>
                  <c:x val="-3.9224628171478565E-2"/>
                  <c:y val="-4.4820866141732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E1-400B-B78F-F4AF86DFCCCC}"/>
                </c:ext>
              </c:extLst>
            </c:dLbl>
            <c:dLbl>
              <c:idx val="3"/>
              <c:layout>
                <c:manualLayout>
                  <c:x val="-3.4594998541849047E-2"/>
                  <c:y val="-4.213888888888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E1-400B-B78F-F4AF86DFCCCC}"/>
                </c:ext>
              </c:extLst>
            </c:dLbl>
            <c:dLbl>
              <c:idx val="4"/>
              <c:layout>
                <c:manualLayout>
                  <c:x val="-4.5397467677651515E-2"/>
                  <c:y val="-5.6027777777777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E1-400B-B78F-F4AF86DFCCCC}"/>
                </c:ext>
              </c:extLst>
            </c:dLbl>
            <c:dLbl>
              <c:idx val="5"/>
              <c:layout>
                <c:manualLayout>
                  <c:x val="-4.2311047924564985E-2"/>
                  <c:y val="-5.6027777777777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CA-42CE-A9C0-77420C87AF3C}"/>
                </c:ext>
              </c:extLst>
            </c:dLbl>
            <c:dLbl>
              <c:idx val="6"/>
              <c:layout>
                <c:manualLayout>
                  <c:x val="-4.6940677554194614E-2"/>
                  <c:y val="-5.04722222222222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29-40A6-8CDC-255C141208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90.3</c:v>
                </c:pt>
                <c:pt idx="1">
                  <c:v>88.5</c:v>
                </c:pt>
                <c:pt idx="2">
                  <c:v>88.4</c:v>
                </c:pt>
                <c:pt idx="3">
                  <c:v>87.5</c:v>
                </c:pt>
                <c:pt idx="4">
                  <c:v>82.6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2E1-400B-B78F-F4AF86DFCCCC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State ELA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63.5</c:v>
                </c:pt>
                <c:pt idx="1">
                  <c:v>56.6</c:v>
                </c:pt>
                <c:pt idx="2">
                  <c:v>52.2</c:v>
                </c:pt>
                <c:pt idx="3">
                  <c:v>51.2</c:v>
                </c:pt>
                <c:pt idx="4">
                  <c:v>50.8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2E1-400B-B78F-F4AF86DFCC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7082152"/>
        <c:axId val="118550512"/>
      </c:lineChart>
      <c:catAx>
        <c:axId val="157082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8550512"/>
        <c:crosses val="autoZero"/>
        <c:auto val="1"/>
        <c:lblAlgn val="ctr"/>
        <c:lblOffset val="100"/>
        <c:noMultiLvlLbl val="0"/>
      </c:catAx>
      <c:valAx>
        <c:axId val="118550512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crossAx val="1570821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Grade 4</c:v>
                </c:pt>
              </c:strCache>
            </c:strRef>
          </c:tx>
          <c:dPt>
            <c:idx val="0"/>
            <c:bubble3D val="0"/>
            <c:spPr>
              <a:solidFill>
                <a:srgbClr val="3C78D8"/>
              </a:solidFill>
            </c:spPr>
            <c:extLst>
              <c:ext xmlns:c16="http://schemas.microsoft.com/office/drawing/2014/chart" uri="{C3380CC4-5D6E-409C-BE32-E72D297353CC}">
                <c16:uniqueId val="{00000000-BD77-4D6A-BC24-68065C8ABA68}"/>
              </c:ext>
            </c:extLst>
          </c:dPt>
          <c:dPt>
            <c:idx val="1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1-BD77-4D6A-BC24-68065C8ABA68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BD77-4D6A-BC24-68065C8ABA68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BD77-4D6A-BC24-68065C8ABA68}"/>
              </c:ext>
            </c:extLst>
          </c:dPt>
          <c:dLbls>
            <c:dLbl>
              <c:idx val="0"/>
              <c:layout>
                <c:manualLayout>
                  <c:x val="-0.2119474822591621"/>
                  <c:y val="4.130834505459782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77-4D6A-BC24-68065C8ABA68}"/>
                </c:ext>
              </c:extLst>
            </c:dLbl>
            <c:dLbl>
              <c:idx val="1"/>
              <c:layout>
                <c:manualLayout>
                  <c:x val="0.185467458928745"/>
                  <c:y val="-0.171990838632759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77-4D6A-BC24-68065C8ABA68}"/>
                </c:ext>
              </c:extLst>
            </c:dLbl>
            <c:dLbl>
              <c:idx val="3"/>
              <c:layout>
                <c:manualLayout>
                  <c:x val="4.2461602021969476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77-4D6A-BC24-68065C8ABA6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Advanced</c:v>
                </c:pt>
                <c:pt idx="1">
                  <c:v>Proficient</c:v>
                </c:pt>
                <c:pt idx="2">
                  <c:v>Basic</c:v>
                </c:pt>
                <c:pt idx="3">
                  <c:v>Below Basic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49.1</c:v>
                </c:pt>
                <c:pt idx="1">
                  <c:v>36.700000000000003</c:v>
                </c:pt>
                <c:pt idx="2">
                  <c:v>12</c:v>
                </c:pt>
                <c:pt idx="3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C-4A7F-81FD-03F3535BB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4074232040439514"/>
          <c:y val="0.12772599504812471"/>
          <c:w val="0.20215891416350718"/>
          <c:h val="0.3746986828435606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0.69444</cdr:x>
      <cdr:y>0.56093</cdr:y>
    </cdr:from>
    <cdr:to>
      <cdr:x>0.98148</cdr:x>
      <cdr:y>0.83929</cdr:y>
    </cdr:to>
    <cdr:sp macro="" textlink="">
      <cdr:nvSpPr>
        <cdr:cNvPr id="3" name="TextBox 7">
          <a:extLst xmlns:a="http://schemas.openxmlformats.org/drawingml/2006/main">
            <a:ext uri="{FF2B5EF4-FFF2-40B4-BE49-F238E27FC236}">
              <a16:creationId xmlns:a16="http://schemas.microsoft.com/office/drawing/2014/main" id="{44C3F4D6-4DB2-10AD-72F3-432E4D24EB1E}"/>
            </a:ext>
          </a:extLst>
        </cdr:cNvPr>
        <cdr:cNvSpPr txBox="1"/>
      </cdr:nvSpPr>
      <cdr:spPr>
        <a:xfrm xmlns:a="http://schemas.openxmlformats.org/drawingml/2006/main">
          <a:off x="5715000" y="2667000"/>
          <a:ext cx="2362200" cy="13234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/>
            <a:t>State Grade 3: ELA</a:t>
          </a:r>
        </a:p>
        <a:p xmlns:a="http://schemas.openxmlformats.org/drawingml/2006/main">
          <a:r>
            <a:rPr lang="en-US" sz="1600" dirty="0"/>
            <a:t>9.0% 	Advanced</a:t>
          </a:r>
        </a:p>
        <a:p xmlns:a="http://schemas.openxmlformats.org/drawingml/2006/main">
          <a:r>
            <a:rPr lang="en-US" sz="1600" dirty="0"/>
            <a:t>46.2% 	Proficient</a:t>
          </a:r>
        </a:p>
        <a:p xmlns:a="http://schemas.openxmlformats.org/drawingml/2006/main">
          <a:r>
            <a:rPr lang="en-US" sz="1600" dirty="0"/>
            <a:t>27.7% 	Basic</a:t>
          </a:r>
        </a:p>
        <a:p xmlns:a="http://schemas.openxmlformats.org/drawingml/2006/main">
          <a:r>
            <a:rPr lang="en-US" sz="1600" dirty="0"/>
            <a:t>17.1% 	Below Basic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0.69562</cdr:x>
      <cdr:y>0.66249</cdr:y>
    </cdr:from>
    <cdr:to>
      <cdr:x>0.98266</cdr:x>
      <cdr:y>0.95491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5830728" y="2998390"/>
          <a:ext cx="2405969" cy="13234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9pPr>
        </a:lstStyle>
        <a:p xmlns:a="http://schemas.openxmlformats.org/drawingml/2006/main">
          <a:r>
            <a:rPr lang="en-US" sz="1600" dirty="0"/>
            <a:t>State Grade 4: ELA</a:t>
          </a:r>
        </a:p>
        <a:p xmlns:a="http://schemas.openxmlformats.org/drawingml/2006/main">
          <a:r>
            <a:rPr lang="en-US" sz="1600" dirty="0"/>
            <a:t>16.5% 	Advanced</a:t>
          </a:r>
        </a:p>
        <a:p xmlns:a="http://schemas.openxmlformats.org/drawingml/2006/main">
          <a:r>
            <a:rPr lang="en-US" sz="1600" dirty="0"/>
            <a:t>34.2% 	Proficient</a:t>
          </a:r>
        </a:p>
        <a:p xmlns:a="http://schemas.openxmlformats.org/drawingml/2006/main">
          <a:r>
            <a:rPr lang="en-US" sz="1600" dirty="0"/>
            <a:t>32.2% 	Basic</a:t>
          </a:r>
        </a:p>
        <a:p xmlns:a="http://schemas.openxmlformats.org/drawingml/2006/main">
          <a:r>
            <a:rPr lang="en-US" sz="1600" dirty="0"/>
            <a:t>17.0% 	Below Basic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0.68519</cdr:x>
      <cdr:y>0.54823</cdr:y>
    </cdr:from>
    <cdr:to>
      <cdr:x>0.97223</cdr:x>
      <cdr:y>0.84064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5638800" y="2481262"/>
          <a:ext cx="2362224" cy="13234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Lucida Sans Unicode"/>
            </a:defRPr>
          </a:lvl9pPr>
        </a:lstStyle>
        <a:p xmlns:a="http://schemas.openxmlformats.org/drawingml/2006/main">
          <a:r>
            <a:rPr lang="en-US" sz="1600" dirty="0"/>
            <a:t>State Grade 5: ELA</a:t>
          </a:r>
        </a:p>
        <a:p xmlns:a="http://schemas.openxmlformats.org/drawingml/2006/main">
          <a:r>
            <a:rPr lang="en-US" sz="1600" dirty="0"/>
            <a:t>10.2% 	Advanced</a:t>
          </a:r>
        </a:p>
        <a:p xmlns:a="http://schemas.openxmlformats.org/drawingml/2006/main">
          <a:r>
            <a:rPr lang="en-US" sz="1600" dirty="0"/>
            <a:t>41.7% 	Proficient</a:t>
          </a:r>
        </a:p>
        <a:p xmlns:a="http://schemas.openxmlformats.org/drawingml/2006/main">
          <a:r>
            <a:rPr lang="en-US" sz="1600" dirty="0"/>
            <a:t>30.8% 	Basic</a:t>
          </a:r>
        </a:p>
        <a:p xmlns:a="http://schemas.openxmlformats.org/drawingml/2006/main">
          <a:r>
            <a:rPr lang="en-US" sz="1600" dirty="0"/>
            <a:t>17.4% 	Below Basic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0.14953</cdr:x>
      <cdr:y>0.47863</cdr:y>
    </cdr:from>
    <cdr:to>
      <cdr:x>0.93458</cdr:x>
      <cdr:y>0.80622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1187235-FBE9-0A53-8F20-447D26D062DB}"/>
            </a:ext>
          </a:extLst>
        </cdr:cNvPr>
        <cdr:cNvSpPr txBox="1"/>
      </cdr:nvSpPr>
      <cdr:spPr>
        <a:xfrm xmlns:a="http://schemas.openxmlformats.org/drawingml/2006/main">
          <a:off x="1219200" y="2115361"/>
          <a:ext cx="6400800" cy="1447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just"/>
          <a:r>
            <a:rPr lang="en-US" sz="1600" dirty="0"/>
            <a:t>In 2024, 80.47% of PTHS test takers scored a 3 or higher. </a:t>
          </a:r>
        </a:p>
        <a:p xmlns:a="http://schemas.openxmlformats.org/drawingml/2006/main">
          <a:pPr algn="just"/>
          <a:endParaRPr lang="en-US" sz="1600" dirty="0"/>
        </a:p>
        <a:p xmlns:a="http://schemas.openxmlformats.org/drawingml/2006/main">
          <a:pPr algn="just"/>
          <a:r>
            <a:rPr lang="en-US" sz="1600" dirty="0"/>
            <a:t>In 2024, 558 students took 1322 AP Exams with 449 students scoring a 3 or higher. In 2023, 551 students took 1210 AP Exams with 390 students scoring a 3 or higher. </a:t>
          </a:r>
        </a:p>
        <a:p xmlns:a="http://schemas.openxmlformats.org/drawingml/2006/main">
          <a:endParaRPr lang="en-US" sz="1100" kern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38476" cy="465138"/>
          </a:xfrm>
          <a:prstGeom prst="rect">
            <a:avLst/>
          </a:prstGeom>
        </p:spPr>
        <p:txBody>
          <a:bodyPr vert="horz" lIns="91338" tIns="45672" rIns="91338" bIns="4567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2" y="4"/>
            <a:ext cx="3038476" cy="465138"/>
          </a:xfrm>
          <a:prstGeom prst="rect">
            <a:avLst/>
          </a:prstGeom>
        </p:spPr>
        <p:txBody>
          <a:bodyPr vert="horz" lIns="91338" tIns="45672" rIns="91338" bIns="45672" rtlCol="0"/>
          <a:lstStyle>
            <a:lvl1pPr algn="r">
              <a:defRPr sz="1200"/>
            </a:lvl1pPr>
          </a:lstStyle>
          <a:p>
            <a:fld id="{02938DB0-1826-41BF-9ADF-FA00A223EA14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80"/>
            <a:ext cx="3038476" cy="465138"/>
          </a:xfrm>
          <a:prstGeom prst="rect">
            <a:avLst/>
          </a:prstGeom>
        </p:spPr>
        <p:txBody>
          <a:bodyPr vert="horz" lIns="91338" tIns="45672" rIns="91338" bIns="4567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2" y="8829680"/>
            <a:ext cx="3038476" cy="465138"/>
          </a:xfrm>
          <a:prstGeom prst="rect">
            <a:avLst/>
          </a:prstGeom>
        </p:spPr>
        <p:txBody>
          <a:bodyPr vert="horz" lIns="91338" tIns="45672" rIns="91338" bIns="45672" rtlCol="0" anchor="b"/>
          <a:lstStyle>
            <a:lvl1pPr algn="r">
              <a:defRPr sz="1200"/>
            </a:lvl1pPr>
          </a:lstStyle>
          <a:p>
            <a:fld id="{115DE933-9B84-473C-A8AD-118FF1C6C5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98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9"/>
            <a:ext cx="3037893" cy="465369"/>
          </a:xfrm>
          <a:prstGeom prst="rect">
            <a:avLst/>
          </a:prstGeom>
        </p:spPr>
        <p:txBody>
          <a:bodyPr vert="horz" lIns="90000" tIns="45002" rIns="90000" bIns="4500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53" y="9"/>
            <a:ext cx="3037892" cy="465369"/>
          </a:xfrm>
          <a:prstGeom prst="rect">
            <a:avLst/>
          </a:prstGeom>
        </p:spPr>
        <p:txBody>
          <a:bodyPr vert="horz" lIns="90000" tIns="45002" rIns="90000" bIns="45002" rtlCol="0"/>
          <a:lstStyle>
            <a:lvl1pPr algn="r">
              <a:defRPr sz="1200"/>
            </a:lvl1pPr>
          </a:lstStyle>
          <a:p>
            <a:fld id="{2A562258-7BC1-4978-A03A-50C591006297}" type="datetimeFigureOut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00" tIns="45002" rIns="90000" bIns="4500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77" y="4415520"/>
            <a:ext cx="5609255" cy="4183615"/>
          </a:xfrm>
          <a:prstGeom prst="rect">
            <a:avLst/>
          </a:prstGeom>
        </p:spPr>
        <p:txBody>
          <a:bodyPr vert="horz" lIns="90000" tIns="45002" rIns="90000" bIns="4500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469"/>
            <a:ext cx="3037893" cy="465368"/>
          </a:xfrm>
          <a:prstGeom prst="rect">
            <a:avLst/>
          </a:prstGeom>
        </p:spPr>
        <p:txBody>
          <a:bodyPr vert="horz" lIns="90000" tIns="45002" rIns="90000" bIns="4500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53" y="8829469"/>
            <a:ext cx="3037892" cy="465368"/>
          </a:xfrm>
          <a:prstGeom prst="rect">
            <a:avLst/>
          </a:prstGeom>
        </p:spPr>
        <p:txBody>
          <a:bodyPr vert="horz" lIns="90000" tIns="45002" rIns="90000" bIns="45002" rtlCol="0" anchor="b"/>
          <a:lstStyle>
            <a:lvl1pPr algn="r">
              <a:defRPr sz="1200"/>
            </a:lvl1pPr>
          </a:lstStyle>
          <a:p>
            <a:fld id="{8F753BFB-1EF2-4EA6-BFB3-B039D47E91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64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252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313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905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695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852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296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179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279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9304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576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40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4011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3855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804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3726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7198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1514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6176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7355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9225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90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22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5500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3952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5276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8545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51013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597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077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6578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8945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3724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852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31367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5887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10946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83746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4050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43834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2662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90414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19114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31208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28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5930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7611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77589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58299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7394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41665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0465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41750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2942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7966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45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9807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33720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5958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93507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919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9867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8083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423003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752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B74DFC5F-108D-346D-ADF6-5CDBD6BFD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1235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94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78818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07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11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53BFB-1EF2-4EA6-BFB3-B039D47E91F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01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430AF9-F33B-4FB1-8758-EA9D063695AE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208A-9A1D-43F8-963C-17ED5E36AF7C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9AE8-1872-4409-A619-3A3B743B70F8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C7C3-28DD-4B81-997D-9BB66E9869D2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C26E-E20E-4242-B231-65A7D4633A59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80D8-FC53-45A4-8536-CDE9C3B1A3D3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AEEC-F70F-447E-A07D-327B9692D4E1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80DA-BE01-4544-9D4C-F44F2363ACB2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73F1-657E-41C8-B701-1E24285B7A98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C53C1CD-1810-47D3-9C2E-3D554075298E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5826D0-CD92-45CC-80E8-9499E1440849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AF115D-4C38-4E03-8A0E-2315E9C051F6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DC90EA-D3FB-4855-807D-D948229D21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2927499" y="3733800"/>
            <a:ext cx="5791200" cy="609601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Education Committee</a:t>
            </a:r>
            <a:br>
              <a:rPr lang="en-US" sz="4000" dirty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8062912" cy="1981200"/>
          </a:xfrm>
        </p:spPr>
        <p:txBody>
          <a:bodyPr>
            <a:normAutofit fontScale="25000" lnSpcReduction="20000"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sz="11200" b="1" dirty="0">
              <a:solidFill>
                <a:schemeClr val="tx1"/>
              </a:solidFill>
            </a:endParaRPr>
          </a:p>
          <a:p>
            <a:r>
              <a:rPr lang="en-US" sz="11200" b="1" dirty="0">
                <a:solidFill>
                  <a:schemeClr val="tx1"/>
                </a:solidFill>
              </a:rPr>
              <a:t>February 10, 2025</a:t>
            </a:r>
            <a:endParaRPr lang="en-US" sz="9600" b="1" dirty="0">
              <a:solidFill>
                <a:schemeClr val="tx1"/>
              </a:solidFill>
            </a:endParaRPr>
          </a:p>
          <a:p>
            <a:br>
              <a:rPr lang="en-US" sz="9600" b="1" dirty="0">
                <a:solidFill>
                  <a:srgbClr val="FF0000"/>
                </a:solidFill>
              </a:rPr>
            </a:br>
            <a:endParaRPr lang="en-US" sz="9600" b="1" dirty="0">
              <a:solidFill>
                <a:srgbClr val="FF0000"/>
              </a:solidFill>
            </a:endParaRPr>
          </a:p>
          <a:p>
            <a:br>
              <a:rPr lang="en-US" b="1" dirty="0">
                <a:solidFill>
                  <a:srgbClr val="FF0000"/>
                </a:solidFill>
              </a:rPr>
            </a:br>
            <a:endParaRPr lang="en-US" sz="1800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10" descr="PT Logo 300x1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914400"/>
            <a:ext cx="64008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570805"/>
              </p:ext>
            </p:extLst>
          </p:nvPr>
        </p:nvGraphicFramePr>
        <p:xfrm>
          <a:off x="265272" y="1649810"/>
          <a:ext cx="83820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McMurray Grade 4: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English Language Arts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 (82.6%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McMurray Grade 4: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English Language Arts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2362954"/>
              </p:ext>
            </p:extLst>
          </p:nvPr>
        </p:nvGraphicFramePr>
        <p:xfrm>
          <a:off x="6096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532864-C4BD-3B6D-E369-8D8967E62A2B}"/>
              </a:ext>
            </a:extLst>
          </p:cNvPr>
          <p:cNvSpPr txBox="1"/>
          <p:nvPr/>
        </p:nvSpPr>
        <p:spPr>
          <a:xfrm>
            <a:off x="2865704" y="44196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4 ELA Top 3% of 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63594954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539374"/>
              </p:ext>
            </p:extLst>
          </p:nvPr>
        </p:nvGraphicFramePr>
        <p:xfrm>
          <a:off x="457200" y="180770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McMurray Grade 4: Math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(85.8%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67952" y="4385647"/>
            <a:ext cx="23622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State Grade 4: Math</a:t>
            </a:r>
          </a:p>
          <a:p>
            <a:r>
              <a:rPr lang="en-US" sz="1600" dirty="0"/>
              <a:t>21.1% 	Advanced</a:t>
            </a:r>
          </a:p>
          <a:p>
            <a:r>
              <a:rPr lang="en-US" sz="1600" dirty="0"/>
              <a:t>27.4% 	Proficient</a:t>
            </a:r>
          </a:p>
          <a:p>
            <a:r>
              <a:rPr lang="en-US" sz="1600" dirty="0"/>
              <a:t>26.0% 	Basic</a:t>
            </a:r>
          </a:p>
          <a:p>
            <a:r>
              <a:rPr lang="en-US" sz="1600" dirty="0"/>
              <a:t>25.5% 	Below Basic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McMurray Grade 4: Math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934349"/>
              </p:ext>
            </p:extLst>
          </p:nvPr>
        </p:nvGraphicFramePr>
        <p:xfrm>
          <a:off x="6096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AD0317-E8E4-8105-7D94-0C7A9FB37427}"/>
              </a:ext>
            </a:extLst>
          </p:cNvPr>
          <p:cNvSpPr txBox="1"/>
          <p:nvPr/>
        </p:nvSpPr>
        <p:spPr>
          <a:xfrm>
            <a:off x="2865704" y="45720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4 Math Top 2% of 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419477838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80770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McMurray Grade 4: Science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(95.1%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4385647"/>
            <a:ext cx="2429352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State Grade 4: Science</a:t>
            </a:r>
          </a:p>
          <a:p>
            <a:r>
              <a:rPr lang="en-US" sz="1600" dirty="0"/>
              <a:t>37.2% 	Advanced</a:t>
            </a:r>
          </a:p>
          <a:p>
            <a:r>
              <a:rPr lang="en-US" sz="1600" dirty="0"/>
              <a:t>36.5% 	Proficient</a:t>
            </a:r>
          </a:p>
          <a:p>
            <a:r>
              <a:rPr lang="en-US" sz="1600" dirty="0"/>
              <a:t>18.3% 	Basic</a:t>
            </a:r>
          </a:p>
          <a:p>
            <a:r>
              <a:rPr lang="en-US" sz="1600" dirty="0"/>
              <a:t>8.0% 	Below Basic</a:t>
            </a:r>
          </a:p>
        </p:txBody>
      </p:sp>
    </p:spTree>
    <p:extLst>
      <p:ext uri="{BB962C8B-B14F-4D97-AF65-F5344CB8AC3E}">
        <p14:creationId xmlns:p14="http://schemas.microsoft.com/office/powerpoint/2010/main" val="2966324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McMurray Grade 4: Science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891727"/>
              </p:ext>
            </p:extLst>
          </p:nvPr>
        </p:nvGraphicFramePr>
        <p:xfrm>
          <a:off x="6096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DA07DD-CFDC-2965-884F-B1B241603BDC}"/>
              </a:ext>
            </a:extLst>
          </p:cNvPr>
          <p:cNvSpPr txBox="1"/>
          <p:nvPr/>
        </p:nvSpPr>
        <p:spPr>
          <a:xfrm>
            <a:off x="2865704" y="44196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4 Science Top 6% of 499 districts in PA.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676254"/>
              </p:ext>
            </p:extLst>
          </p:nvPr>
        </p:nvGraphicFramePr>
        <p:xfrm>
          <a:off x="457200" y="1664891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McMurray Grade 5: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English Language Arts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3100" dirty="0">
                <a:solidFill>
                  <a:schemeClr val="tx1"/>
                </a:solidFill>
              </a:rPr>
              <a:t>(85.3%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McMurray Grade 5: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English Language Arts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847254"/>
              </p:ext>
            </p:extLst>
          </p:nvPr>
        </p:nvGraphicFramePr>
        <p:xfrm>
          <a:off x="6096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021F08-7042-DA51-A8BA-EF264F149700}"/>
              </a:ext>
            </a:extLst>
          </p:cNvPr>
          <p:cNvSpPr txBox="1"/>
          <p:nvPr/>
        </p:nvSpPr>
        <p:spPr>
          <a:xfrm>
            <a:off x="2865704" y="44196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5 ELA Top 2% of 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308815530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08517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McMurray Grade 5: Math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(83.3%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4114800"/>
            <a:ext cx="2362200" cy="132343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 Grade 5: Math</a:t>
            </a:r>
          </a:p>
          <a:p>
            <a:r>
              <a:rPr lang="en-US" sz="1600" dirty="0"/>
              <a:t>14.9% 	Advanced</a:t>
            </a:r>
          </a:p>
          <a:p>
            <a:r>
              <a:rPr lang="en-US" sz="1600" dirty="0"/>
              <a:t>27.6% 	Proficient</a:t>
            </a:r>
          </a:p>
          <a:p>
            <a:r>
              <a:rPr lang="en-US" sz="1600" dirty="0"/>
              <a:t>31.7% 	Basic</a:t>
            </a:r>
          </a:p>
          <a:p>
            <a:r>
              <a:rPr lang="en-US" sz="1600" dirty="0"/>
              <a:t>25.8% 	Below Basic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McMurray Grade 5: Math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89665"/>
              </p:ext>
            </p:extLst>
          </p:nvPr>
        </p:nvGraphicFramePr>
        <p:xfrm>
          <a:off x="6096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44F655-790F-A408-A0C2-A03E315450BD}"/>
              </a:ext>
            </a:extLst>
          </p:cNvPr>
          <p:cNvSpPr txBox="1"/>
          <p:nvPr/>
        </p:nvSpPr>
        <p:spPr>
          <a:xfrm>
            <a:off x="2865704" y="46482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5 Math Top 1% of 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87535549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8392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Welcome &amp; Pledge of Allegiance</a:t>
            </a:r>
          </a:p>
          <a:p>
            <a:pPr lvl="1"/>
            <a:r>
              <a:rPr lang="en-US" sz="2400" dirty="0"/>
              <a:t>Mr. Rolf Briegel, Education Committee Chair</a:t>
            </a:r>
          </a:p>
          <a:p>
            <a:r>
              <a:rPr lang="en-US" sz="2800" dirty="0"/>
              <a:t>District Achievement Data</a:t>
            </a:r>
          </a:p>
          <a:p>
            <a:pPr lvl="1"/>
            <a:r>
              <a:rPr lang="en-US" sz="2400" dirty="0"/>
              <a:t>PSSA Data</a:t>
            </a:r>
          </a:p>
          <a:p>
            <a:pPr lvl="1"/>
            <a:r>
              <a:rPr lang="en-US" sz="2400" dirty="0"/>
              <a:t>Keystone Data</a:t>
            </a:r>
          </a:p>
          <a:p>
            <a:pPr lvl="1"/>
            <a:r>
              <a:rPr lang="en-US" sz="2400" dirty="0"/>
              <a:t>College Readiness Data</a:t>
            </a:r>
          </a:p>
          <a:p>
            <a:r>
              <a:rPr lang="en-US" sz="2800" dirty="0"/>
              <a:t>Public Comment</a:t>
            </a:r>
          </a:p>
          <a:p>
            <a:r>
              <a:rPr lang="en-US" sz="2800" dirty="0"/>
              <a:t>Closing Remarks/Adjournment</a:t>
            </a:r>
          </a:p>
          <a:p>
            <a:endParaRPr lang="en-US" sz="3600" dirty="0"/>
          </a:p>
          <a:p>
            <a:endParaRPr lang="en-US" sz="3600" dirty="0"/>
          </a:p>
          <a:p>
            <a:pPr marL="109728" indent="0">
              <a:buNone/>
            </a:pPr>
            <a:endParaRPr lang="en-US" sz="3600" dirty="0"/>
          </a:p>
          <a:p>
            <a:pPr>
              <a:buNone/>
            </a:pPr>
            <a:endParaRPr lang="en-US" sz="3600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Agenda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331082"/>
              </p:ext>
            </p:extLst>
          </p:nvPr>
        </p:nvGraphicFramePr>
        <p:xfrm>
          <a:off x="457200" y="175260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PTMS Grade 6: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English Language Arts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3100" dirty="0">
                <a:solidFill>
                  <a:schemeClr val="tx1"/>
                </a:solidFill>
              </a:rPr>
              <a:t>(86.1%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4495800"/>
            <a:ext cx="2362200" cy="132343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 Grade 6: ELA</a:t>
            </a:r>
          </a:p>
          <a:p>
            <a:r>
              <a:rPr lang="en-US" sz="1600" dirty="0"/>
              <a:t>13.8% 	Advanced</a:t>
            </a:r>
          </a:p>
          <a:p>
            <a:r>
              <a:rPr lang="en-US" sz="1600" dirty="0"/>
              <a:t>38.8% 	Proficient</a:t>
            </a:r>
          </a:p>
          <a:p>
            <a:r>
              <a:rPr lang="en-US" sz="1600" dirty="0"/>
              <a:t>37.9% 	Basic</a:t>
            </a:r>
          </a:p>
          <a:p>
            <a:r>
              <a:rPr lang="en-US" sz="1600" dirty="0"/>
              <a:t>9.5% 	Below Basic</a:t>
            </a:r>
          </a:p>
        </p:txBody>
      </p:sp>
    </p:spTree>
    <p:extLst>
      <p:ext uri="{BB962C8B-B14F-4D97-AF65-F5344CB8AC3E}">
        <p14:creationId xmlns:p14="http://schemas.microsoft.com/office/powerpoint/2010/main" val="3206575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PTMS Grade 6: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English Language Arts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6180749"/>
              </p:ext>
            </p:extLst>
          </p:nvPr>
        </p:nvGraphicFramePr>
        <p:xfrm>
          <a:off x="6096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962EE7-5130-7F1D-D091-4AFBBBBF6570}"/>
              </a:ext>
            </a:extLst>
          </p:cNvPr>
          <p:cNvSpPr txBox="1"/>
          <p:nvPr/>
        </p:nvSpPr>
        <p:spPr>
          <a:xfrm>
            <a:off x="2865704" y="44196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6 ELA Top 1% of 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63684824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86723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PTMS Grade 6: Math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(76.3%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4114800"/>
            <a:ext cx="2362200" cy="132343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 Grade 6: Math</a:t>
            </a:r>
          </a:p>
          <a:p>
            <a:r>
              <a:rPr lang="en-US" sz="1600" dirty="0"/>
              <a:t>14.6% 	Advanced</a:t>
            </a:r>
          </a:p>
          <a:p>
            <a:r>
              <a:rPr lang="en-US" sz="1600" dirty="0"/>
              <a:t>22.3% 	Proficient</a:t>
            </a:r>
          </a:p>
          <a:p>
            <a:r>
              <a:rPr lang="en-US" sz="1600" dirty="0"/>
              <a:t>30.7% 	Basic</a:t>
            </a:r>
          </a:p>
          <a:p>
            <a:r>
              <a:rPr lang="en-US" sz="1600" dirty="0"/>
              <a:t>32.4% 	Below Basic</a:t>
            </a:r>
          </a:p>
        </p:txBody>
      </p:sp>
    </p:spTree>
    <p:extLst>
      <p:ext uri="{BB962C8B-B14F-4D97-AF65-F5344CB8AC3E}">
        <p14:creationId xmlns:p14="http://schemas.microsoft.com/office/powerpoint/2010/main" val="1630307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PTMS Grade 6: Math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101339"/>
              </p:ext>
            </p:extLst>
          </p:nvPr>
        </p:nvGraphicFramePr>
        <p:xfrm>
          <a:off x="6858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D5D9D5-5E95-A31E-B1C5-192422589511}"/>
              </a:ext>
            </a:extLst>
          </p:cNvPr>
          <p:cNvSpPr txBox="1"/>
          <p:nvPr/>
        </p:nvSpPr>
        <p:spPr>
          <a:xfrm>
            <a:off x="2865704" y="49530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6 Math Top 2% of 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113389476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583261"/>
              </p:ext>
            </p:extLst>
          </p:nvPr>
        </p:nvGraphicFramePr>
        <p:xfrm>
          <a:off x="457200" y="160020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40777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600" dirty="0">
                <a:solidFill>
                  <a:schemeClr val="tx1"/>
                </a:solidFill>
              </a:rPr>
              <a:t>PTMS Grade 7: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4600" dirty="0">
                <a:solidFill>
                  <a:schemeClr val="tx1"/>
                </a:solidFill>
              </a:rPr>
              <a:t>English Language Arts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3100" dirty="0">
                <a:solidFill>
                  <a:schemeClr val="tx1"/>
                </a:solidFill>
              </a:rPr>
              <a:t>(87.2%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4114800"/>
            <a:ext cx="2362200" cy="132343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 Grade 7: ELA</a:t>
            </a:r>
          </a:p>
          <a:p>
            <a:r>
              <a:rPr lang="en-US" sz="1600" dirty="0"/>
              <a:t>15.4% 	Advanced</a:t>
            </a:r>
          </a:p>
          <a:p>
            <a:r>
              <a:rPr lang="en-US" sz="1600" dirty="0"/>
              <a:t>37.7% 	Proficient</a:t>
            </a:r>
          </a:p>
          <a:p>
            <a:r>
              <a:rPr lang="en-US" sz="1600" dirty="0"/>
              <a:t>41.5% 	Basic</a:t>
            </a:r>
          </a:p>
          <a:p>
            <a:r>
              <a:rPr lang="en-US" sz="1600" dirty="0"/>
              <a:t>5.5% 	Below Basic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PTMS Grade 7: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English Language Arts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737270"/>
              </p:ext>
            </p:extLst>
          </p:nvPr>
        </p:nvGraphicFramePr>
        <p:xfrm>
          <a:off x="6096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875756-BC68-030B-8E4C-904E6FB04CE7}"/>
              </a:ext>
            </a:extLst>
          </p:cNvPr>
          <p:cNvSpPr txBox="1"/>
          <p:nvPr/>
        </p:nvSpPr>
        <p:spPr>
          <a:xfrm>
            <a:off x="2865704" y="44196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7 ELA Top 2% of 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229327661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78753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PTMS Grade 7: Math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(82.8%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4114800"/>
            <a:ext cx="2362200" cy="132343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 Grade 7: Math</a:t>
            </a:r>
          </a:p>
          <a:p>
            <a:r>
              <a:rPr lang="en-US" sz="1600" dirty="0"/>
              <a:t>12.3% 	Advanced</a:t>
            </a:r>
          </a:p>
          <a:p>
            <a:r>
              <a:rPr lang="en-US" sz="1600" dirty="0"/>
              <a:t>21.3% 	Proficient</a:t>
            </a:r>
          </a:p>
          <a:p>
            <a:r>
              <a:rPr lang="en-US" sz="1600" dirty="0"/>
              <a:t>28.0% 	Basic</a:t>
            </a:r>
          </a:p>
          <a:p>
            <a:r>
              <a:rPr lang="en-US" sz="1600" dirty="0"/>
              <a:t>38.4% 	Below Basic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PTMS Grade 7: Math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347531"/>
              </p:ext>
            </p:extLst>
          </p:nvPr>
        </p:nvGraphicFramePr>
        <p:xfrm>
          <a:off x="6858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A3FE75-C539-E78D-CEAB-BD49BA521612}"/>
              </a:ext>
            </a:extLst>
          </p:cNvPr>
          <p:cNvSpPr txBox="1"/>
          <p:nvPr/>
        </p:nvSpPr>
        <p:spPr>
          <a:xfrm>
            <a:off x="2865704" y="49530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7 Math Top 1% of 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338215034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856580"/>
              </p:ext>
            </p:extLst>
          </p:nvPr>
        </p:nvGraphicFramePr>
        <p:xfrm>
          <a:off x="457200" y="175260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600" dirty="0">
                <a:solidFill>
                  <a:schemeClr val="tx1"/>
                </a:solidFill>
              </a:rPr>
              <a:t>PTMS Grade 8: </a:t>
            </a:r>
            <a:br>
              <a:rPr lang="en-US" sz="4600" dirty="0">
                <a:solidFill>
                  <a:schemeClr val="tx1"/>
                </a:solidFill>
              </a:rPr>
            </a:br>
            <a:r>
              <a:rPr lang="en-US" sz="4600" dirty="0">
                <a:solidFill>
                  <a:schemeClr val="tx1"/>
                </a:solidFill>
              </a:rPr>
              <a:t>English Language Arts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 (87.5%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4572000"/>
            <a:ext cx="2362200" cy="132343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 Grade 8: ELA</a:t>
            </a:r>
          </a:p>
          <a:p>
            <a:r>
              <a:rPr lang="en-US" sz="1600" dirty="0"/>
              <a:t>16.0% 	Advanced</a:t>
            </a:r>
          </a:p>
          <a:p>
            <a:r>
              <a:rPr lang="en-US" sz="1600" dirty="0"/>
              <a:t>39.7% 	Proficient</a:t>
            </a:r>
          </a:p>
          <a:p>
            <a:r>
              <a:rPr lang="en-US" sz="1600" dirty="0"/>
              <a:t>29.9% 	Basic</a:t>
            </a:r>
          </a:p>
          <a:p>
            <a:r>
              <a:rPr lang="en-US" sz="1600" dirty="0"/>
              <a:t>14.4% 	Below Basic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PTMS Grade 8: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English Language Arts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706902"/>
              </p:ext>
            </p:extLst>
          </p:nvPr>
        </p:nvGraphicFramePr>
        <p:xfrm>
          <a:off x="6096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85D454-2524-8B00-2448-F60A9D863F19}"/>
              </a:ext>
            </a:extLst>
          </p:cNvPr>
          <p:cNvSpPr txBox="1"/>
          <p:nvPr/>
        </p:nvSpPr>
        <p:spPr>
          <a:xfrm>
            <a:off x="2743200" y="44196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8 ELA Top 1% of 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402464727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33233"/>
            <a:ext cx="8686800" cy="731838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Grades/Subjects Ranked in Top 5 in the State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(of 499 School Districts)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348961"/>
              </p:ext>
            </p:extLst>
          </p:nvPr>
        </p:nvGraphicFramePr>
        <p:xfrm>
          <a:off x="457200" y="16002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363710227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36572748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PSSA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94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All Grades/Subjects</a:t>
                      </a:r>
                      <a:r>
                        <a:rPr lang="en-US" baseline="0" dirty="0"/>
                        <a:t> Combined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#1 (Tied)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30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Grade 3: All Subjects</a:t>
                      </a:r>
                      <a:r>
                        <a:rPr lang="en-US" baseline="0" dirty="0"/>
                        <a:t> Combined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242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Grade 3: 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557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Grade 3: 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054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Grade</a:t>
                      </a:r>
                      <a:r>
                        <a:rPr lang="en-US" baseline="0" dirty="0"/>
                        <a:t> 5: 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327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Grade</a:t>
                      </a:r>
                      <a:r>
                        <a:rPr lang="en-US" baseline="0" dirty="0"/>
                        <a:t> 6: </a:t>
                      </a:r>
                      <a:r>
                        <a:rPr lang="en-US" dirty="0"/>
                        <a:t>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83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Grade 7: All Subjects</a:t>
                      </a:r>
                      <a:r>
                        <a:rPr lang="en-US" baseline="0" dirty="0"/>
                        <a:t> Combined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330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Grade</a:t>
                      </a:r>
                      <a:r>
                        <a:rPr lang="en-US" baseline="0" dirty="0"/>
                        <a:t> 7: 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038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Grade 8: All Subjects Combined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069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Grade 8: 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97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Grade 8: 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4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Grade 8: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802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4062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23591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PTMS Grade 8: Math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(69.7%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4114800"/>
            <a:ext cx="2362200" cy="132343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 Grade 8: Math</a:t>
            </a:r>
          </a:p>
          <a:p>
            <a:r>
              <a:rPr lang="en-US" sz="1600" dirty="0"/>
              <a:t>9.6% 	Advanced</a:t>
            </a:r>
          </a:p>
          <a:p>
            <a:r>
              <a:rPr lang="en-US" sz="1600" dirty="0"/>
              <a:t>18.6% 	Proficient</a:t>
            </a:r>
          </a:p>
          <a:p>
            <a:r>
              <a:rPr lang="en-US" sz="1600" dirty="0"/>
              <a:t>26.2% 	Basic</a:t>
            </a:r>
          </a:p>
          <a:p>
            <a:r>
              <a:rPr lang="en-US" sz="1600" dirty="0"/>
              <a:t>45.6% 	Below Basic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PTMS Grade 8: Math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855646"/>
              </p:ext>
            </p:extLst>
          </p:nvPr>
        </p:nvGraphicFramePr>
        <p:xfrm>
          <a:off x="6858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99217F-9ED8-9D74-ED31-4E405920BFB5}"/>
              </a:ext>
            </a:extLst>
          </p:cNvPr>
          <p:cNvSpPr txBox="1"/>
          <p:nvPr/>
        </p:nvSpPr>
        <p:spPr>
          <a:xfrm>
            <a:off x="1638300" y="5180111"/>
            <a:ext cx="5867400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8 Math Top 1% of 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68767115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66954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PTMS Grade 8: Science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(91.8%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4114800"/>
            <a:ext cx="2438400" cy="132343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 Grade 8: Science</a:t>
            </a:r>
          </a:p>
          <a:p>
            <a:r>
              <a:rPr lang="en-US" sz="1600" dirty="0"/>
              <a:t>21.9% 	Advanced</a:t>
            </a:r>
          </a:p>
          <a:p>
            <a:r>
              <a:rPr lang="en-US" sz="1600" dirty="0"/>
              <a:t>32.1% 	Proficient</a:t>
            </a:r>
          </a:p>
          <a:p>
            <a:r>
              <a:rPr lang="en-US" sz="1600" dirty="0"/>
              <a:t>19.5% 	Basic</a:t>
            </a:r>
          </a:p>
          <a:p>
            <a:r>
              <a:rPr lang="en-US" sz="1600" dirty="0"/>
              <a:t>26.5% 	Below Basic</a:t>
            </a:r>
          </a:p>
        </p:txBody>
      </p:sp>
    </p:spTree>
    <p:extLst>
      <p:ext uri="{BB962C8B-B14F-4D97-AF65-F5344CB8AC3E}">
        <p14:creationId xmlns:p14="http://schemas.microsoft.com/office/powerpoint/2010/main" val="1906833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PTMS Grade 8: Science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696491"/>
              </p:ext>
            </p:extLst>
          </p:nvPr>
        </p:nvGraphicFramePr>
        <p:xfrm>
          <a:off x="6096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8002D1-566F-8862-7674-CF6801B1CE72}"/>
              </a:ext>
            </a:extLst>
          </p:cNvPr>
          <p:cNvSpPr txBox="1"/>
          <p:nvPr/>
        </p:nvSpPr>
        <p:spPr>
          <a:xfrm>
            <a:off x="2743200" y="44196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8 Science Top 1% of 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3753985756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605990"/>
              </p:ext>
            </p:extLst>
          </p:nvPr>
        </p:nvGraphicFramePr>
        <p:xfrm>
          <a:off x="457200" y="1752600"/>
          <a:ext cx="8305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600" dirty="0">
                <a:solidFill>
                  <a:schemeClr val="tx1"/>
                </a:solidFill>
              </a:rPr>
              <a:t>PTMS Keystone Exams</a:t>
            </a:r>
            <a:br>
              <a:rPr lang="en-US" sz="4600" dirty="0">
                <a:solidFill>
                  <a:schemeClr val="tx1"/>
                </a:solidFill>
              </a:rPr>
            </a:br>
            <a:r>
              <a:rPr lang="en-US" sz="4600" dirty="0">
                <a:solidFill>
                  <a:schemeClr val="tx1"/>
                </a:solidFill>
              </a:rPr>
              <a:t>Algebra, Spring 2024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3100" dirty="0">
                <a:solidFill>
                  <a:schemeClr val="tx1"/>
                </a:solidFill>
              </a:rPr>
              <a:t>(88.2%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05200" y="19050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Below Basic </a:t>
            </a:r>
          </a:p>
          <a:p>
            <a:r>
              <a:rPr lang="en-US" dirty="0"/>
              <a:t>0.4%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BDE0D7-D847-30E0-E965-94919A2BE43C}"/>
              </a:ext>
            </a:extLst>
          </p:cNvPr>
          <p:cNvSpPr txBox="1"/>
          <p:nvPr/>
        </p:nvSpPr>
        <p:spPr>
          <a:xfrm>
            <a:off x="6096000" y="4419600"/>
            <a:ext cx="2543898" cy="132343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State: Algebra Keystone</a:t>
            </a:r>
          </a:p>
          <a:p>
            <a:r>
              <a:rPr lang="en-US" sz="1600" dirty="0"/>
              <a:t>14.1% 	Advanced</a:t>
            </a:r>
          </a:p>
          <a:p>
            <a:r>
              <a:rPr lang="en-US" sz="1600" dirty="0"/>
              <a:t>17.6% 	Proficient</a:t>
            </a:r>
          </a:p>
          <a:p>
            <a:r>
              <a:rPr lang="en-US" sz="1600" dirty="0"/>
              <a:t>42.6% 	Basic</a:t>
            </a:r>
          </a:p>
          <a:p>
            <a:r>
              <a:rPr lang="en-US" sz="1600" dirty="0"/>
              <a:t>25.7% 	Below Basic</a:t>
            </a:r>
          </a:p>
        </p:txBody>
      </p:sp>
    </p:spTree>
    <p:extLst>
      <p:ext uri="{BB962C8B-B14F-4D97-AF65-F5344CB8AC3E}">
        <p14:creationId xmlns:p14="http://schemas.microsoft.com/office/powerpoint/2010/main" val="12268271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600" dirty="0">
                <a:solidFill>
                  <a:schemeClr val="tx1"/>
                </a:solidFill>
              </a:rPr>
              <a:t>PTMS Keystone Exams </a:t>
            </a:r>
            <a:br>
              <a:rPr lang="en-US" sz="4600" dirty="0">
                <a:solidFill>
                  <a:schemeClr val="tx1"/>
                </a:solidFill>
              </a:rPr>
            </a:br>
            <a:r>
              <a:rPr lang="en-US" sz="4600" dirty="0">
                <a:solidFill>
                  <a:schemeClr val="tx1"/>
                </a:solidFill>
              </a:rPr>
              <a:t>Algebra, Spring 2024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3100" dirty="0">
                <a:solidFill>
                  <a:schemeClr val="tx1"/>
                </a:solidFill>
              </a:rPr>
              <a:t>(88.2% Advanced/Proficient)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4803859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15696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391777"/>
              </p:ext>
            </p:extLst>
          </p:nvPr>
        </p:nvGraphicFramePr>
        <p:xfrm>
          <a:off x="457200" y="175260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600" dirty="0">
                <a:solidFill>
                  <a:schemeClr val="tx1"/>
                </a:solidFill>
              </a:rPr>
              <a:t>PTHS Keystone Exams </a:t>
            </a:r>
            <a:br>
              <a:rPr lang="en-US" sz="4600" dirty="0">
                <a:solidFill>
                  <a:schemeClr val="tx1"/>
                </a:solidFill>
              </a:rPr>
            </a:br>
            <a:r>
              <a:rPr lang="en-US" sz="4600" dirty="0">
                <a:solidFill>
                  <a:schemeClr val="tx1"/>
                </a:solidFill>
              </a:rPr>
              <a:t>Biology, Spring 2024</a:t>
            </a:r>
            <a:br>
              <a:rPr lang="en-US" sz="46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(86.1%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2F3016-3386-DAB4-749E-CBF560F218A0}"/>
              </a:ext>
            </a:extLst>
          </p:cNvPr>
          <p:cNvSpPr txBox="1"/>
          <p:nvPr/>
        </p:nvSpPr>
        <p:spPr>
          <a:xfrm>
            <a:off x="6096000" y="4419600"/>
            <a:ext cx="2543898" cy="132343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State: Biology Keystone</a:t>
            </a:r>
          </a:p>
          <a:p>
            <a:r>
              <a:rPr lang="en-US" sz="1600" dirty="0"/>
              <a:t>16.4% 	Advanced</a:t>
            </a:r>
          </a:p>
          <a:p>
            <a:r>
              <a:rPr lang="en-US" sz="1600" dirty="0"/>
              <a:t>23.3% 	Proficient</a:t>
            </a:r>
          </a:p>
          <a:p>
            <a:r>
              <a:rPr lang="en-US" sz="1600" dirty="0"/>
              <a:t>31.0% 	Basic</a:t>
            </a:r>
          </a:p>
          <a:p>
            <a:r>
              <a:rPr lang="en-US" sz="1600" dirty="0"/>
              <a:t>29.3% 	Below Basic</a:t>
            </a:r>
          </a:p>
        </p:txBody>
      </p:sp>
    </p:spTree>
    <p:extLst>
      <p:ext uri="{BB962C8B-B14F-4D97-AF65-F5344CB8AC3E}">
        <p14:creationId xmlns:p14="http://schemas.microsoft.com/office/powerpoint/2010/main" val="25080095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600" dirty="0">
                <a:solidFill>
                  <a:schemeClr val="tx1"/>
                </a:solidFill>
              </a:rPr>
              <a:t>PTHS Keystone Exams </a:t>
            </a:r>
            <a:br>
              <a:rPr lang="en-US" sz="4600" dirty="0">
                <a:solidFill>
                  <a:schemeClr val="tx1"/>
                </a:solidFill>
              </a:rPr>
            </a:br>
            <a:r>
              <a:rPr lang="en-US" sz="4600" dirty="0">
                <a:solidFill>
                  <a:schemeClr val="tx1"/>
                </a:solidFill>
              </a:rPr>
              <a:t>Biology, Spring 2024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3100" dirty="0">
                <a:solidFill>
                  <a:schemeClr val="tx1"/>
                </a:solidFill>
              </a:rPr>
              <a:t>(86.1% Advanced/Proficient)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41663"/>
              </p:ext>
            </p:extLst>
          </p:nvPr>
        </p:nvGraphicFramePr>
        <p:xfrm>
          <a:off x="304800" y="1835944"/>
          <a:ext cx="8382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23603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313370"/>
              </p:ext>
            </p:extLst>
          </p:nvPr>
        </p:nvGraphicFramePr>
        <p:xfrm>
          <a:off x="457200" y="175260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600" dirty="0">
                <a:solidFill>
                  <a:schemeClr val="tx1"/>
                </a:solidFill>
              </a:rPr>
              <a:t>PTHS Keystone Exams </a:t>
            </a:r>
            <a:br>
              <a:rPr lang="en-US" sz="4600" dirty="0">
                <a:solidFill>
                  <a:schemeClr val="tx1"/>
                </a:solidFill>
              </a:rPr>
            </a:br>
            <a:r>
              <a:rPr lang="en-US" sz="4600" dirty="0">
                <a:solidFill>
                  <a:schemeClr val="tx1"/>
                </a:solidFill>
              </a:rPr>
              <a:t>Literature, Spring 2024</a:t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(88.8%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4865D9-BCD1-BC40-3FC3-01E25AF971A0}"/>
              </a:ext>
            </a:extLst>
          </p:cNvPr>
          <p:cNvSpPr txBox="1"/>
          <p:nvPr/>
        </p:nvSpPr>
        <p:spPr>
          <a:xfrm>
            <a:off x="5943600" y="4419600"/>
            <a:ext cx="2743200" cy="1323439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State: Literature Keystone</a:t>
            </a:r>
          </a:p>
          <a:p>
            <a:r>
              <a:rPr lang="en-US" sz="1600" dirty="0"/>
              <a:t>10.4% 	Advanced</a:t>
            </a:r>
          </a:p>
          <a:p>
            <a:r>
              <a:rPr lang="en-US" sz="1600" dirty="0"/>
              <a:t>42.9% 	Proficient</a:t>
            </a:r>
          </a:p>
          <a:p>
            <a:r>
              <a:rPr lang="en-US" sz="1600" dirty="0"/>
              <a:t>29.8% 	Basic</a:t>
            </a:r>
          </a:p>
          <a:p>
            <a:r>
              <a:rPr lang="en-US" sz="1600" dirty="0"/>
              <a:t>16.9% 	Below Basic</a:t>
            </a:r>
          </a:p>
        </p:txBody>
      </p:sp>
    </p:spTree>
    <p:extLst>
      <p:ext uri="{BB962C8B-B14F-4D97-AF65-F5344CB8AC3E}">
        <p14:creationId xmlns:p14="http://schemas.microsoft.com/office/powerpoint/2010/main" val="487838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600" dirty="0">
                <a:solidFill>
                  <a:schemeClr val="tx1"/>
                </a:solidFill>
              </a:rPr>
              <a:t>PTHS Keystone Exams </a:t>
            </a:r>
            <a:br>
              <a:rPr lang="en-US" sz="4600" dirty="0">
                <a:solidFill>
                  <a:schemeClr val="tx1"/>
                </a:solidFill>
              </a:rPr>
            </a:br>
            <a:r>
              <a:rPr lang="en-US" sz="4600" dirty="0">
                <a:solidFill>
                  <a:schemeClr val="tx1"/>
                </a:solidFill>
              </a:rPr>
              <a:t>Literature, Spring 2024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 </a:t>
            </a:r>
            <a:r>
              <a:rPr lang="en-US" sz="3100" dirty="0">
                <a:solidFill>
                  <a:schemeClr val="tx1"/>
                </a:solidFill>
              </a:rPr>
              <a:t>(88.8% Advanced/Proficient)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741902"/>
              </p:ext>
            </p:extLst>
          </p:nvPr>
        </p:nvGraphicFramePr>
        <p:xfrm>
          <a:off x="304800" y="1835944"/>
          <a:ext cx="8382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62859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45414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Bower Hill Grade 3: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English Language Arts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 (91.7%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7B0E7787-8D0F-09E9-D601-9FAD9662444B}"/>
              </a:ext>
            </a:extLst>
          </p:cNvPr>
          <p:cNvSpPr txBox="1"/>
          <p:nvPr/>
        </p:nvSpPr>
        <p:spPr>
          <a:xfrm>
            <a:off x="6096000" y="4267200"/>
            <a:ext cx="2362225" cy="1323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State Grade 3: ELA</a:t>
            </a:r>
          </a:p>
          <a:p>
            <a:r>
              <a:rPr lang="en-US" sz="1600" dirty="0"/>
              <a:t>9.0% 	Advanced</a:t>
            </a:r>
          </a:p>
          <a:p>
            <a:r>
              <a:rPr lang="en-US" sz="1600" dirty="0"/>
              <a:t>46.2% 	Proficient</a:t>
            </a:r>
          </a:p>
          <a:p>
            <a:r>
              <a:rPr lang="en-US" sz="1600" dirty="0"/>
              <a:t>27.7% 	Basic</a:t>
            </a:r>
          </a:p>
          <a:p>
            <a:r>
              <a:rPr lang="en-US" sz="1600" dirty="0"/>
              <a:t>17.1% 	Below Basic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780982"/>
              </p:ext>
            </p:extLst>
          </p:nvPr>
        </p:nvGraphicFramePr>
        <p:xfrm>
          <a:off x="457200" y="1066800"/>
          <a:ext cx="8153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% of Total AP Students with Scores of 3+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1625" y="546630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(390)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96197" y="546630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(433)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27461" y="5474259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(430)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7158" y="546630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(467)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64933" y="548535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(543)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50761" y="5825587"/>
            <a:ext cx="360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(# of Students with scores of 3+)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39589" y="545625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(449)</a:t>
            </a:r>
          </a:p>
        </p:txBody>
      </p:sp>
    </p:spTree>
    <p:extLst>
      <p:ext uri="{BB962C8B-B14F-4D97-AF65-F5344CB8AC3E}">
        <p14:creationId xmlns:p14="http://schemas.microsoft.com/office/powerpoint/2010/main" val="28431894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0200" y="286320"/>
            <a:ext cx="6019801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Calculus AB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99017"/>
              </p:ext>
            </p:extLst>
          </p:nvPr>
        </p:nvGraphicFramePr>
        <p:xfrm>
          <a:off x="217881" y="1447800"/>
          <a:ext cx="8784437" cy="215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500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77/77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4.52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94.3%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9,563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69.3%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279,684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64.5%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422803"/>
              </p:ext>
            </p:extLst>
          </p:nvPr>
        </p:nvGraphicFramePr>
        <p:xfrm>
          <a:off x="217880" y="4315108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78/78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4.59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98.7%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9,579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61.9%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274,924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2.99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58.0%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892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0200" y="286320"/>
            <a:ext cx="6019801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Calculus BC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723813"/>
              </p:ext>
            </p:extLst>
          </p:nvPr>
        </p:nvGraphicFramePr>
        <p:xfrm>
          <a:off x="217881" y="1447800"/>
          <a:ext cx="8784437" cy="2150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857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30/30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4.43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93.3%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4,555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3.96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82.1%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148,377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3.93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81.0%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252358"/>
              </p:ext>
            </p:extLst>
          </p:nvPr>
        </p:nvGraphicFramePr>
        <p:xfrm>
          <a:off x="228595" y="4327213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6310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17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26/26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4.27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88.5%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4070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4,255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3.82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81.1%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85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135,688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3.75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78.6%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9713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Statistics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190199"/>
              </p:ext>
            </p:extLst>
          </p:nvPr>
        </p:nvGraphicFramePr>
        <p:xfrm>
          <a:off x="217881" y="1447800"/>
          <a:ext cx="8784437" cy="2166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2289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129/137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3.89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91.5%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9,008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69.6%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254,002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2.97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61.9%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468387"/>
              </p:ext>
            </p:extLst>
          </p:nvPr>
        </p:nvGraphicFramePr>
        <p:xfrm>
          <a:off x="228595" y="4327213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110/113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3.65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84.5%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8,596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70.0%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244,053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2.88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59.9%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3642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0200" y="286320"/>
            <a:ext cx="6019801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Biology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732272"/>
              </p:ext>
            </p:extLst>
          </p:nvPr>
        </p:nvGraphicFramePr>
        <p:xfrm>
          <a:off x="214740" y="1365440"/>
          <a:ext cx="8784437" cy="2150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857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78/85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3.76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84.6%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8,280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76.2%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261,506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68.3%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35535"/>
              </p:ext>
            </p:extLst>
          </p:nvPr>
        </p:nvGraphicFramePr>
        <p:xfrm>
          <a:off x="214740" y="4207784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67/69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73.1%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7,416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71.3%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241,030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3.04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64.4%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5571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0200" y="286320"/>
            <a:ext cx="6019801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Chemistry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15393"/>
              </p:ext>
            </p:extLst>
          </p:nvPr>
        </p:nvGraphicFramePr>
        <p:xfrm>
          <a:off x="217881" y="1447800"/>
          <a:ext cx="8784437" cy="2150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857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37/37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3.89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97.3%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5,140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3.41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78.6%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152,259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75.7%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028351"/>
              </p:ext>
            </p:extLst>
          </p:nvPr>
        </p:nvGraphicFramePr>
        <p:xfrm>
          <a:off x="217880" y="4259104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37/37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3.92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4,934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79.2%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140,320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75.2%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615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Environmental Science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496620"/>
              </p:ext>
            </p:extLst>
          </p:nvPr>
        </p:nvGraphicFramePr>
        <p:xfrm>
          <a:off x="217881" y="1447800"/>
          <a:ext cx="8784437" cy="215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919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560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500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87/102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2.89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60.2%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5,117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3.03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62.4%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237,766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2.80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54.1%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17587"/>
              </p:ext>
            </p:extLst>
          </p:nvPr>
        </p:nvGraphicFramePr>
        <p:xfrm>
          <a:off x="217880" y="4315108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79/85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2.81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54.4%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4,871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2.97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59.9%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210,906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2.79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53.7%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5576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Physics 1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15749"/>
              </p:ext>
            </p:extLst>
          </p:nvPr>
        </p:nvGraphicFramePr>
        <p:xfrm>
          <a:off x="217881" y="1447800"/>
          <a:ext cx="8784437" cy="215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919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560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500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86/86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70.9%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4,515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2.55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46.6%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164,990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2.59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47.4%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428231"/>
              </p:ext>
            </p:extLst>
          </p:nvPr>
        </p:nvGraphicFramePr>
        <p:xfrm>
          <a:off x="217880" y="4259104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20574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9905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66/66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78.8%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4,499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2.58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46.8%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160,167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2.55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45.6%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4542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Physics C: Electricity &amp; Magnetism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0332"/>
              </p:ext>
            </p:extLst>
          </p:nvPr>
        </p:nvGraphicFramePr>
        <p:xfrm>
          <a:off x="217881" y="1447800"/>
          <a:ext cx="8784437" cy="2166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2289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21/21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4.05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1,010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3.52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73.0%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27,970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3.53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71.8%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150606"/>
              </p:ext>
            </p:extLst>
          </p:nvPr>
        </p:nvGraphicFramePr>
        <p:xfrm>
          <a:off x="217880" y="4278080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26/26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3.77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84.6%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901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3.56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70.3%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24,192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3.50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70.4%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9384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Physics C: Mechanics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743643"/>
              </p:ext>
            </p:extLst>
          </p:nvPr>
        </p:nvGraphicFramePr>
        <p:xfrm>
          <a:off x="217881" y="1447800"/>
          <a:ext cx="8784437" cy="215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919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560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500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21/21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4.43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2,684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3.42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76.0%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61,306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3.50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76.5%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835392"/>
              </p:ext>
            </p:extLst>
          </p:nvPr>
        </p:nvGraphicFramePr>
        <p:xfrm>
          <a:off x="228595" y="4327213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26/26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4.12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96.2%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2,278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73.1%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55,757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3.41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73.6%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12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531775"/>
              </p:ext>
            </p:extLst>
          </p:nvPr>
        </p:nvGraphicFramePr>
        <p:xfrm>
          <a:off x="457200" y="1676400"/>
          <a:ext cx="8229600" cy="475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Pleasant Valley Grade 3: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English Language Arts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3100" dirty="0">
                <a:solidFill>
                  <a:schemeClr val="tx1"/>
                </a:solidFill>
              </a:rPr>
              <a:t>(93.8%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0200" y="286320"/>
            <a:ext cx="6019801" cy="6411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Computer Science A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692051"/>
              </p:ext>
            </p:extLst>
          </p:nvPr>
        </p:nvGraphicFramePr>
        <p:xfrm>
          <a:off x="217881" y="1447800"/>
          <a:ext cx="8784437" cy="215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919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560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500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5/8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2.60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60.0%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2,868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69.4%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98,392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57.4%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582310"/>
              </p:ext>
            </p:extLst>
          </p:nvPr>
        </p:nvGraphicFramePr>
        <p:xfrm>
          <a:off x="228595" y="4272959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19/20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2.79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52.6%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2,752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71.3%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94,726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68.0%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2382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7672" y="286320"/>
            <a:ext cx="8345328" cy="6411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Computer Science Principles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735906"/>
              </p:ext>
            </p:extLst>
          </p:nvPr>
        </p:nvGraphicFramePr>
        <p:xfrm>
          <a:off x="217881" y="1447800"/>
          <a:ext cx="8784437" cy="2150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919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560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857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120/138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2.62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53.3%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5,300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3.09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71.0%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176,859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2.89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63.7%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948059"/>
              </p:ext>
            </p:extLst>
          </p:nvPr>
        </p:nvGraphicFramePr>
        <p:xfrm>
          <a:off x="228595" y="4311541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160/196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2.34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41.9%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5,353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3.04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68.7%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167,857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2.89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62.5%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4758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English Language &amp; Composition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170553"/>
              </p:ext>
            </p:extLst>
          </p:nvPr>
        </p:nvGraphicFramePr>
        <p:xfrm>
          <a:off x="217881" y="1447800"/>
          <a:ext cx="8784437" cy="2150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857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136/139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72.8%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15,686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3.06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64.7%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600,403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2.79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54.7%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054518"/>
              </p:ext>
            </p:extLst>
          </p:nvPr>
        </p:nvGraphicFramePr>
        <p:xfrm>
          <a:off x="263229" y="4311541"/>
          <a:ext cx="8739089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453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226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226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6453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70973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1292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37455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120/120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68.3%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14,659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3.08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66.3%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566,172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2.82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56.1%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7548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English Literature &amp; Composition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81364"/>
              </p:ext>
            </p:extLst>
          </p:nvPr>
        </p:nvGraphicFramePr>
        <p:xfrm>
          <a:off x="217881" y="1447800"/>
          <a:ext cx="8784437" cy="2166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2289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74/76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3.65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93.2%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10,758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78.3%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391,039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72.4%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410697"/>
              </p:ext>
            </p:extLst>
          </p:nvPr>
        </p:nvGraphicFramePr>
        <p:xfrm>
          <a:off x="214740" y="4327213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76/82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3.68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94.7%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9,827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3.44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83.9%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358,450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77.1%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0427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European History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189671"/>
              </p:ext>
            </p:extLst>
          </p:nvPr>
        </p:nvGraphicFramePr>
        <p:xfrm>
          <a:off x="217881" y="1447800"/>
          <a:ext cx="8784437" cy="215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500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26/29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4.00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96.2%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3,121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77.0%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83,559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71.6%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895970"/>
              </p:ext>
            </p:extLst>
          </p:nvPr>
        </p:nvGraphicFramePr>
        <p:xfrm>
          <a:off x="217880" y="4315108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67346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11/13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4.27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3,014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64.6%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82,425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2.95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59.4%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3439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Macroeconomics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688771"/>
              </p:ext>
            </p:extLst>
          </p:nvPr>
        </p:nvGraphicFramePr>
        <p:xfrm>
          <a:off x="217881" y="1447800"/>
          <a:ext cx="8784437" cy="2150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919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560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857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82/91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73.2%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3,355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75.7%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161,509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65.2%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022048"/>
              </p:ext>
            </p:extLst>
          </p:nvPr>
        </p:nvGraphicFramePr>
        <p:xfrm>
          <a:off x="217880" y="4315108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2068116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979884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47/48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3.85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78.7%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3,004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3.50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79.4%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149,837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3.08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64.7%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5096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Microeconomics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167315"/>
              </p:ext>
            </p:extLst>
          </p:nvPr>
        </p:nvGraphicFramePr>
        <p:xfrm>
          <a:off x="217881" y="1447800"/>
          <a:ext cx="8784437" cy="215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919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560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500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84/91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71.4%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3,049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74.5%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104,138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67.8%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207780"/>
              </p:ext>
            </p:extLst>
          </p:nvPr>
        </p:nvGraphicFramePr>
        <p:xfrm>
          <a:off x="228595" y="4315108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48/48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3.85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81.3%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2,795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3.43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75.1%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94,959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68.1%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6493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Psychology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895219"/>
              </p:ext>
            </p:extLst>
          </p:nvPr>
        </p:nvGraphicFramePr>
        <p:xfrm>
          <a:off x="217881" y="1447800"/>
          <a:ext cx="8784437" cy="2166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2289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36/42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3.44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83.3%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11,006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3.09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65.7%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321,811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2.97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61.7%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375790"/>
              </p:ext>
            </p:extLst>
          </p:nvPr>
        </p:nvGraphicFramePr>
        <p:xfrm>
          <a:off x="228595" y="4327213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60/66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3.08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68.3%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11,073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3.03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64.1%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322,888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2.89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59.6%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7255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U.S. Government &amp; Politics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101933"/>
              </p:ext>
            </p:extLst>
          </p:nvPr>
        </p:nvGraphicFramePr>
        <p:xfrm>
          <a:off x="217881" y="1447800"/>
          <a:ext cx="8784437" cy="215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500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66/71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4.48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10,108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3.60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79.5%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351,926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48.6%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898187"/>
              </p:ext>
            </p:extLst>
          </p:nvPr>
        </p:nvGraphicFramePr>
        <p:xfrm>
          <a:off x="235522" y="4315108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47/48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78.7%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9,851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2.79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56.0%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330,752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2.59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49.2%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84596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U.S. History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868810"/>
              </p:ext>
            </p:extLst>
          </p:nvPr>
        </p:nvGraphicFramePr>
        <p:xfrm>
          <a:off x="217881" y="1447800"/>
          <a:ext cx="8784437" cy="2166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2289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68/71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4.03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91.2%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12,212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3.41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79.9%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491,196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72.1%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75729"/>
              </p:ext>
            </p:extLst>
          </p:nvPr>
        </p:nvGraphicFramePr>
        <p:xfrm>
          <a:off x="217880" y="4327213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6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4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45/47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3.60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84.4%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11,438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2.75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54.4%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471,323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2.54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47.5%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82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Grade 3: English Language Arts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753422"/>
              </p:ext>
            </p:extLst>
          </p:nvPr>
        </p:nvGraphicFramePr>
        <p:xfrm>
          <a:off x="6096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65704" y="44196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3 ELA Top 1% of </a:t>
            </a:r>
          </a:p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499 districts in PA.</a:t>
            </a:r>
          </a:p>
        </p:txBody>
      </p:sp>
    </p:spTree>
    <p:extLst>
      <p:ext uri="{BB962C8B-B14F-4D97-AF65-F5344CB8AC3E}">
        <p14:creationId xmlns:p14="http://schemas.microsoft.com/office/powerpoint/2010/main" val="1938220317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French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471305"/>
              </p:ext>
            </p:extLst>
          </p:nvPr>
        </p:nvGraphicFramePr>
        <p:xfrm>
          <a:off x="217881" y="1447800"/>
          <a:ext cx="8784437" cy="2166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2289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10/13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2.70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60.0%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600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70.2%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647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19,859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71.9%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84557"/>
              </p:ext>
            </p:extLst>
          </p:nvPr>
        </p:nvGraphicFramePr>
        <p:xfrm>
          <a:off x="217880" y="4259104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6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4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9/14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2.56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55.6%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607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73.8%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19,248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3.20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74.2%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9293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German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501253"/>
              </p:ext>
            </p:extLst>
          </p:nvPr>
        </p:nvGraphicFramePr>
        <p:xfrm>
          <a:off x="217881" y="1447800"/>
          <a:ext cx="8784437" cy="2150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919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560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857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4/13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4.00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65.0%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42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4,267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3.31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69.6%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511008"/>
              </p:ext>
            </p:extLst>
          </p:nvPr>
        </p:nvGraphicFramePr>
        <p:xfrm>
          <a:off x="217880" y="4311541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2068116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979884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2/10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3.50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296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70.9%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4,445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3.19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67.7%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8664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7672" y="927480"/>
            <a:ext cx="8229600" cy="4767072"/>
          </a:xfrm>
        </p:spPr>
        <p:txBody>
          <a:bodyPr/>
          <a:lstStyle/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(2024)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Score Distribution with </a:t>
            </a:r>
            <a:r>
              <a:rPr lang="en-US" sz="2000" dirty="0" err="1"/>
              <a:t>Comparables</a:t>
            </a:r>
            <a:r>
              <a:rPr lang="en-US" sz="2000" dirty="0"/>
              <a:t> (2023)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595" y="286320"/>
            <a:ext cx="8773723" cy="64116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AP Spanish Exam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316481"/>
              </p:ext>
            </p:extLst>
          </p:nvPr>
        </p:nvGraphicFramePr>
        <p:xfrm>
          <a:off x="217881" y="1447800"/>
          <a:ext cx="8784437" cy="215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15715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132285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635003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55%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42/47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2.50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42.9%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2,338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3.43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80.4%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1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187,220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3.51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82.0%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577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190776"/>
              </p:ext>
            </p:extLst>
          </p:nvPr>
        </p:nvGraphicFramePr>
        <p:xfrm>
          <a:off x="228595" y="4327213"/>
          <a:ext cx="8784437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801521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2755919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58848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302106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724714034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1541453401"/>
                    </a:ext>
                  </a:extLst>
                </a:gridCol>
                <a:gridCol w="1545433">
                  <a:extLst>
                    <a:ext uri="{9D8B030D-6E8A-4147-A177-3AD203B41FA5}">
                      <a16:colId xmlns:a16="http://schemas.microsoft.com/office/drawing/2014/main" val="2943659290"/>
                    </a:ext>
                  </a:extLst>
                </a:gridCol>
              </a:tblGrid>
              <a:tr h="714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  <a:p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Taking Exam/</a:t>
                      </a:r>
                    </a:p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Students Enrolled</a:t>
                      </a:r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0" baseline="0" dirty="0">
                          <a:solidFill>
                            <a:schemeClr val="bg1"/>
                          </a:solidFill>
                        </a:rPr>
                        <a:t>in Course</a:t>
                      </a:r>
                      <a:endParaRPr lang="en-US" sz="12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Mean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Score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% Scores of 3 or Higher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5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PTHS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16%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51%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45/48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2.64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46.7%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87176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PA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2,256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3.41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79.3%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89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Global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29%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14%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175,246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3.56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82.7%</a:t>
                      </a:r>
                    </a:p>
                  </a:txBody>
                  <a:tcPr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16929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DC90EA-D3FB-4855-807D-D948229D21A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49790"/>
            <a:ext cx="822960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 Equity and Excellence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54558"/>
              </p:ext>
            </p:extLst>
          </p:nvPr>
        </p:nvGraphicFramePr>
        <p:xfrm>
          <a:off x="1409700" y="1137355"/>
          <a:ext cx="6324600" cy="3949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1129">
                  <a:extLst>
                    <a:ext uri="{9D8B030D-6E8A-4147-A177-3AD203B41FA5}">
                      <a16:colId xmlns:a16="http://schemas.microsoft.com/office/drawing/2014/main" val="1447958191"/>
                    </a:ext>
                  </a:extLst>
                </a:gridCol>
                <a:gridCol w="3463471">
                  <a:extLst>
                    <a:ext uri="{9D8B030D-6E8A-4147-A177-3AD203B41FA5}">
                      <a16:colId xmlns:a16="http://schemas.microsoft.com/office/drawing/2014/main" val="3963192112"/>
                    </a:ext>
                  </a:extLst>
                </a:gridCol>
              </a:tblGrid>
              <a:tr h="3904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Graduating</a:t>
                      </a:r>
                      <a:r>
                        <a:rPr lang="en-US" baseline="0" dirty="0"/>
                        <a:t> Class</a:t>
                      </a:r>
                      <a:endParaRPr lang="en-US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Percentage*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281357"/>
                  </a:ext>
                </a:extLst>
              </a:tr>
              <a:tr h="7117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62.4%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344483"/>
                  </a:ext>
                </a:extLst>
              </a:tr>
              <a:tr h="7117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62.2%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612387"/>
                  </a:ext>
                </a:extLst>
              </a:tr>
              <a:tr h="7117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63.6%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914955"/>
                  </a:ext>
                </a:extLst>
              </a:tr>
              <a:tr h="7117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54.4%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010886"/>
                  </a:ext>
                </a:extLst>
              </a:tr>
              <a:tr h="7117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63.4%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0595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409700" y="5207298"/>
            <a:ext cx="6324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US" dirty="0"/>
              <a:t>*Number of seniors who scored a 3 or higher on at least one AP Exam at any point during high school divided by the total number of seniors in the school.</a:t>
            </a:r>
          </a:p>
        </p:txBody>
      </p:sp>
    </p:spTree>
    <p:extLst>
      <p:ext uri="{BB962C8B-B14F-4D97-AF65-F5344CB8AC3E}">
        <p14:creationId xmlns:p14="http://schemas.microsoft.com/office/powerpoint/2010/main" val="30385731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6DD3CF-C865-C455-3469-2324B8560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sz="2800" dirty="0"/>
              <a:t>In 2024, 106 students earned AP Scholar with Distinction Awards by earning at least an average score of  3.5 on all AP Exams taken and scores of 3 or higher on  at least five or more exams.  In 2023, 87 students earned AP Scholar with Distinction Awards.  </a:t>
            </a:r>
          </a:p>
          <a:p>
            <a:pPr algn="just"/>
            <a:r>
              <a:rPr lang="en-US" sz="2800" dirty="0"/>
              <a:t>In 2024, 38 students earned AP Scholar with Honors Awards by earning at least an average score of 3.25 on all AP Exams taken and scores of a 3 or higher on at least four or more exams.  In 2023, 39 students earned AP Scholar Awards. </a:t>
            </a:r>
          </a:p>
          <a:p>
            <a:pPr lvl="0" algn="just"/>
            <a:r>
              <a:rPr lang="en-US" sz="2800" dirty="0"/>
              <a:t>In 2024, 91 students earned AP Scholar Recognition by earning a 3 or higher on three or more exams.  In 2023, 70 students earned AP Scholar Recognition.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19E597-B1AF-F4B2-A7B9-05FFE6D20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B17DD0F-356A-E4C8-EFCB-7AB45F849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 Celebrations</a:t>
            </a:r>
          </a:p>
        </p:txBody>
      </p:sp>
    </p:spTree>
    <p:extLst>
      <p:ext uri="{BB962C8B-B14F-4D97-AF65-F5344CB8AC3E}">
        <p14:creationId xmlns:p14="http://schemas.microsoft.com/office/powerpoint/2010/main" val="19337671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/>
              <a:t>Of the 286 graduates in the Class of 2024:</a:t>
            </a:r>
          </a:p>
          <a:p>
            <a:pPr lvl="1"/>
            <a:r>
              <a:rPr lang="en-US" sz="3200" dirty="0"/>
              <a:t>89.2% enrolled in a 4-year institution.</a:t>
            </a:r>
          </a:p>
          <a:p>
            <a:pPr lvl="1"/>
            <a:r>
              <a:rPr lang="en-US" sz="3200" dirty="0"/>
              <a:t>6.6% enrolled in a 2-year institution or trade/technical school.</a:t>
            </a:r>
          </a:p>
          <a:p>
            <a:pPr lvl="1"/>
            <a:r>
              <a:rPr lang="en-US" sz="3200" dirty="0"/>
              <a:t>3.9% sought employment or were undecided.</a:t>
            </a:r>
          </a:p>
          <a:p>
            <a:pPr lvl="1"/>
            <a:r>
              <a:rPr lang="en-US" sz="3200" dirty="0"/>
              <a:t>0.3% went into military service.  1 graduate enlisted in the Army.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Class of 2024 Graduation Trends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773491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6815" y="1323424"/>
            <a:ext cx="8229600" cy="1953768"/>
          </a:xfrm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/>
            </a:pPr>
            <a:r>
              <a:rPr lang="en-US" sz="2000" dirty="0"/>
              <a:t>Pennsylvania State University - Main Campus (41)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/>
              <a:t>West Virginia University (24)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/>
              <a:t>University of Pittsburgh (14)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/>
              <a:t>Ohio University (10)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/>
              <a:t>Washington &amp; Jefferson College (10)</a:t>
            </a:r>
          </a:p>
          <a:p>
            <a:pPr marL="566928" indent="-457200">
              <a:buFont typeface="+mj-lt"/>
              <a:buAutoNum type="arabicPeriod"/>
            </a:pPr>
            <a:endParaRPr lang="en-US" sz="2000" dirty="0">
              <a:solidFill>
                <a:srgbClr val="FF0000"/>
              </a:solidFill>
            </a:endParaRPr>
          </a:p>
          <a:p>
            <a:pPr marL="566928" indent="-457200">
              <a:buFont typeface="+mj-lt"/>
              <a:buAutoNum type="arabicPeriod" startAt="6"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39903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Top Universities Attended by 2024 Graduates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B143905-0847-44E9-C5F1-9279C1E11D28}"/>
              </a:ext>
            </a:extLst>
          </p:cNvPr>
          <p:cNvSpPr txBox="1">
            <a:spLocks/>
          </p:cNvSpPr>
          <p:nvPr/>
        </p:nvSpPr>
        <p:spPr>
          <a:xfrm>
            <a:off x="367585" y="3133725"/>
            <a:ext cx="8686800" cy="139903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sz="2800" dirty="0">
                <a:solidFill>
                  <a:schemeClr val="tx1"/>
                </a:solidFill>
              </a:rPr>
              <a:t>Tech Schools Attended by 2024 Graduates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0787F9E-5F81-395A-19B9-6136E2BBE49D}"/>
              </a:ext>
            </a:extLst>
          </p:cNvPr>
          <p:cNvSpPr txBox="1">
            <a:spLocks/>
          </p:cNvSpPr>
          <p:nvPr/>
        </p:nvSpPr>
        <p:spPr>
          <a:xfrm>
            <a:off x="605931" y="4124325"/>
            <a:ext cx="8229600" cy="2057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66928" indent="-457200">
              <a:buFont typeface="+mj-lt"/>
              <a:buAutoNum type="arabicPeriod"/>
            </a:pPr>
            <a:r>
              <a:rPr lang="en-US" sz="2000" dirty="0"/>
              <a:t>Penn Commercial Business/Technical School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/>
              <a:t>Bella Capelli Academy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/>
              <a:t>Citizen School of Nursing</a:t>
            </a:r>
          </a:p>
          <a:p>
            <a:pPr marL="566928" indent="-457200">
              <a:buFont typeface="+mj-lt"/>
              <a:buAutoNum type="arabicPeriod"/>
            </a:pPr>
            <a:r>
              <a:rPr lang="en-US" sz="2000" dirty="0"/>
              <a:t>Washington Hospital School of Nursing</a:t>
            </a:r>
          </a:p>
          <a:p>
            <a:pPr marL="109728" indent="0">
              <a:buFont typeface="Wingdings 3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0698251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2911"/>
            <a:ext cx="8686800" cy="139903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Other Notable Schools Attended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by 2024 Graduates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525963"/>
          </a:xfrm>
        </p:spPr>
        <p:txBody>
          <a:bodyPr>
            <a:normAutofit/>
          </a:bodyPr>
          <a:lstStyle/>
          <a:p>
            <a:pPr marL="662940" lvl="1" indent="-342900">
              <a:spcBef>
                <a:spcPts val="0"/>
              </a:spcBef>
            </a:pPr>
            <a:r>
              <a:rPr lang="en-US" sz="2200" dirty="0"/>
              <a:t>Boston College (1)</a:t>
            </a:r>
          </a:p>
          <a:p>
            <a:pPr marL="662940" lvl="1" indent="-342900">
              <a:spcBef>
                <a:spcPts val="0"/>
              </a:spcBef>
            </a:pPr>
            <a:r>
              <a:rPr lang="en-US" sz="2200" dirty="0"/>
              <a:t>Carnegie Mellon University (4)</a:t>
            </a:r>
          </a:p>
          <a:p>
            <a:pPr marL="662940" lvl="1" indent="-342900">
              <a:spcBef>
                <a:spcPts val="0"/>
              </a:spcBef>
            </a:pPr>
            <a:r>
              <a:rPr lang="en-US" sz="2200" dirty="0"/>
              <a:t>Johns Hopkins University (1)</a:t>
            </a:r>
          </a:p>
          <a:p>
            <a:pPr marL="662940" lvl="1" indent="-342900">
              <a:spcBef>
                <a:spcPts val="0"/>
              </a:spcBef>
            </a:pPr>
            <a:r>
              <a:rPr lang="en-US" sz="2200" dirty="0"/>
              <a:t>Purdue University (1)</a:t>
            </a:r>
          </a:p>
          <a:p>
            <a:pPr marL="662940" lvl="1" indent="-342900">
              <a:spcBef>
                <a:spcPts val="0"/>
              </a:spcBef>
            </a:pPr>
            <a:r>
              <a:rPr lang="en-US" sz="2200" dirty="0"/>
              <a:t>University of Florida (2)</a:t>
            </a:r>
          </a:p>
          <a:p>
            <a:pPr marL="662940" lvl="1" indent="-342900">
              <a:spcBef>
                <a:spcPts val="0"/>
              </a:spcBef>
            </a:pPr>
            <a:r>
              <a:rPr lang="en-US" sz="2200" dirty="0"/>
              <a:t>University of Georgia (1)</a:t>
            </a:r>
          </a:p>
          <a:p>
            <a:pPr marL="662940" lvl="1" indent="-342900">
              <a:spcBef>
                <a:spcPts val="0"/>
              </a:spcBef>
            </a:pPr>
            <a:r>
              <a:rPr lang="en-US" sz="2200" dirty="0"/>
              <a:t>University of Michigan – Ann Arbor (1)</a:t>
            </a:r>
          </a:p>
          <a:p>
            <a:pPr marL="662940" lvl="1" indent="-342900">
              <a:spcBef>
                <a:spcPts val="0"/>
              </a:spcBef>
            </a:pPr>
            <a:r>
              <a:rPr lang="en-US" sz="2200" dirty="0"/>
              <a:t>University of North Carolina – Chapel Hill (1)</a:t>
            </a:r>
          </a:p>
          <a:p>
            <a:pPr marL="662940" lvl="1" indent="-342900">
              <a:spcBef>
                <a:spcPts val="0"/>
              </a:spcBef>
            </a:pPr>
            <a:r>
              <a:rPr lang="en-US" sz="2200" dirty="0"/>
              <a:t>University of Notre Dame (1)</a:t>
            </a:r>
          </a:p>
          <a:p>
            <a:pPr marL="662940" lvl="1" indent="-342900">
              <a:spcBef>
                <a:spcPts val="0"/>
              </a:spcBef>
            </a:pPr>
            <a:r>
              <a:rPr lang="en-US" sz="2200" dirty="0"/>
              <a:t>University of Virginia (1)</a:t>
            </a:r>
          </a:p>
          <a:p>
            <a:pPr marL="662940" lvl="1" indent="-342900">
              <a:spcBef>
                <a:spcPts val="0"/>
              </a:spcBef>
            </a:pPr>
            <a:r>
              <a:rPr lang="en-US" sz="2200" dirty="0"/>
              <a:t>The Ohio State University – Main Campus (7)</a:t>
            </a:r>
          </a:p>
          <a:p>
            <a:pPr marL="662940" lvl="1" indent="-342900">
              <a:spcBef>
                <a:spcPts val="0"/>
              </a:spcBef>
            </a:pPr>
            <a:r>
              <a:rPr lang="en-US" sz="2200" dirty="0"/>
              <a:t>Virginia Tech (2)</a:t>
            </a:r>
          </a:p>
          <a:p>
            <a:pPr marL="64008" indent="0">
              <a:buNone/>
            </a:pPr>
            <a:endParaRPr lang="en-US" sz="2000" dirty="0"/>
          </a:p>
          <a:p>
            <a:pPr marL="662940" lvl="1" indent="-342900">
              <a:spcBef>
                <a:spcPts val="0"/>
              </a:spcBef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414105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Members of the Class of 2024 earned $3 million in scholarships.</a:t>
            </a:r>
          </a:p>
          <a:p>
            <a:r>
              <a:rPr lang="en-US" dirty="0"/>
              <a:t>The Class of 2024 included 3 National Merit Scholarship Recipients, 5 National Merit Finalists and 13 National Merit Commended Students. </a:t>
            </a:r>
          </a:p>
          <a:p>
            <a:r>
              <a:rPr lang="en-US" dirty="0"/>
              <a:t>26 student athletes from the Class of 2024 signed National Letters of Intent to continue their athletic careers at the collegiate level</a:t>
            </a:r>
          </a:p>
          <a:p>
            <a:r>
              <a:rPr lang="en-US" dirty="0"/>
              <a:t>4 WACTC Students earned Advanced NOCTI</a:t>
            </a:r>
            <a:r>
              <a:rPr lang="en-US" sz="2000" dirty="0"/>
              <a:t> </a:t>
            </a:r>
            <a:r>
              <a:rPr lang="en-US" dirty="0"/>
              <a:t>Certificates in the areas of HVAC, Carpentry, and Cosmetology</a:t>
            </a:r>
          </a:p>
          <a:p>
            <a:r>
              <a:rPr lang="en-US" dirty="0"/>
              <a:t>30% of graduates began college with at least 15 potential college credits through Advanced Placement and/or Dual Enrollment.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Class of 2024 Celebrations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379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Picture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2133600"/>
            <a:ext cx="7346157" cy="244871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Public Comment</a:t>
            </a:r>
          </a:p>
        </p:txBody>
      </p:sp>
    </p:spTree>
    <p:extLst>
      <p:ext uri="{BB962C8B-B14F-4D97-AF65-F5344CB8AC3E}">
        <p14:creationId xmlns:p14="http://schemas.microsoft.com/office/powerpoint/2010/main" val="351220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05521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Bower Hill Grade 3: Math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(92.3%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3886200"/>
            <a:ext cx="23622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State Grade 3: Math</a:t>
            </a:r>
          </a:p>
          <a:p>
            <a:r>
              <a:rPr lang="en-US" sz="1600" dirty="0"/>
              <a:t>20.3% 	Advanced</a:t>
            </a:r>
          </a:p>
          <a:p>
            <a:r>
              <a:rPr lang="en-US" sz="1600" dirty="0"/>
              <a:t>30.6% 	Proficient</a:t>
            </a:r>
          </a:p>
          <a:p>
            <a:r>
              <a:rPr lang="en-US" sz="1600" dirty="0"/>
              <a:t>22.2% 	Basic</a:t>
            </a:r>
          </a:p>
          <a:p>
            <a:r>
              <a:rPr lang="en-US" sz="1600" dirty="0"/>
              <a:t>26.9% 	Below Basic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Picture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2133600"/>
            <a:ext cx="7346157" cy="244871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Closing Remarks/Adjournment</a:t>
            </a:r>
          </a:p>
        </p:txBody>
      </p:sp>
    </p:spTree>
    <p:extLst>
      <p:ext uri="{BB962C8B-B14F-4D97-AF65-F5344CB8AC3E}">
        <p14:creationId xmlns:p14="http://schemas.microsoft.com/office/powerpoint/2010/main" val="262266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85825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Pleasant Valley Grade 3: Math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(92.3% Advanced/Proficient)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9BB3F1-CC53-8F96-0D6A-1B7EBD78C241}"/>
              </a:ext>
            </a:extLst>
          </p:cNvPr>
          <p:cNvSpPr txBox="1"/>
          <p:nvPr/>
        </p:nvSpPr>
        <p:spPr>
          <a:xfrm>
            <a:off x="6341165" y="4053423"/>
            <a:ext cx="23622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State Grade 3: Math</a:t>
            </a:r>
          </a:p>
          <a:p>
            <a:r>
              <a:rPr lang="en-US" sz="1600" dirty="0"/>
              <a:t>20.3% 	Advanced</a:t>
            </a:r>
          </a:p>
          <a:p>
            <a:r>
              <a:rPr lang="en-US" sz="1600" dirty="0"/>
              <a:t>30.6% 	Proficient</a:t>
            </a:r>
          </a:p>
          <a:p>
            <a:r>
              <a:rPr lang="en-US" sz="1600" dirty="0"/>
              <a:t>22.2% 	Basic</a:t>
            </a:r>
          </a:p>
          <a:p>
            <a:r>
              <a:rPr lang="en-US" sz="1600" dirty="0"/>
              <a:t>26.9% 	Below Basic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Grade 3: Math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Advanced/Proficient Comparison to State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723150"/>
              </p:ext>
            </p:extLst>
          </p:nvPr>
        </p:nvGraphicFramePr>
        <p:xfrm>
          <a:off x="6096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0EA-D3FB-4855-807D-D948229D21A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D2F6EA-E09C-44E4-F017-3A8E496F2675}"/>
              </a:ext>
            </a:extLst>
          </p:cNvPr>
          <p:cNvSpPr txBox="1"/>
          <p:nvPr/>
        </p:nvSpPr>
        <p:spPr>
          <a:xfrm>
            <a:off x="2865704" y="4419600"/>
            <a:ext cx="3412592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  <a:latin typeface="+mj-lt"/>
              </a:rPr>
              <a:t>* Grade 3 Math Top 1% of 499 districts in PA</a:t>
            </a:r>
          </a:p>
        </p:txBody>
      </p:sp>
    </p:spTree>
    <p:extLst>
      <p:ext uri="{BB962C8B-B14F-4D97-AF65-F5344CB8AC3E}">
        <p14:creationId xmlns:p14="http://schemas.microsoft.com/office/powerpoint/2010/main" val="1898309914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27211</TotalTime>
  <Words>5377</Words>
  <Application>Microsoft Office PowerPoint</Application>
  <PresentationFormat>On-screen Show (4:3)</PresentationFormat>
  <Paragraphs>2347</Paragraphs>
  <Slides>70</Slides>
  <Notes>70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6" baseType="lpstr">
      <vt:lpstr>Calibri</vt:lpstr>
      <vt:lpstr>Lucida Sans Unicode</vt:lpstr>
      <vt:lpstr>Verdana</vt:lpstr>
      <vt:lpstr>Wingdings 2</vt:lpstr>
      <vt:lpstr>Wingdings 3</vt:lpstr>
      <vt:lpstr>Concourse</vt:lpstr>
      <vt:lpstr>Education Committee </vt:lpstr>
      <vt:lpstr>Agenda</vt:lpstr>
      <vt:lpstr> Grades/Subjects Ranked in Top 5 in the State (of 499 School Districts)</vt:lpstr>
      <vt:lpstr>Bower Hill Grade 3:  English Language Arts  (91.7% Advanced/Proficient)</vt:lpstr>
      <vt:lpstr>Pleasant Valley Grade 3:  English Language Arts  (93.8% Advanced/Proficient)</vt:lpstr>
      <vt:lpstr>Grade 3: English Language Arts Advanced/Proficient Comparison to State</vt:lpstr>
      <vt:lpstr>Bower Hill Grade 3: Math  (92.3% Advanced/Proficient)</vt:lpstr>
      <vt:lpstr>Pleasant Valley Grade 3: Math  (92.3% Advanced/Proficient)</vt:lpstr>
      <vt:lpstr>Grade 3: Math Advanced/Proficient Comparison to State</vt:lpstr>
      <vt:lpstr>McMurray Grade 4:  English Language Arts  (82.6% Advanced/Proficient)</vt:lpstr>
      <vt:lpstr>McMurray Grade 4:  English Language Arts Advanced/Proficient Comparison to State</vt:lpstr>
      <vt:lpstr>McMurray Grade 4: Math  (85.8% Advanced/Proficient)</vt:lpstr>
      <vt:lpstr>McMurray Grade 4: Math Advanced/Proficient Comparison to State</vt:lpstr>
      <vt:lpstr>McMurray Grade 4: Science  (95.1% Advanced/Proficient)</vt:lpstr>
      <vt:lpstr>McMurray Grade 4: Science  Advanced/Proficient Comparison to State</vt:lpstr>
      <vt:lpstr>McMurray Grade 5:  English Language Arts  (85.3% Advanced/Proficient)</vt:lpstr>
      <vt:lpstr>McMurray Grade 5:  English Language Arts Advanced/Proficient Comparison to State</vt:lpstr>
      <vt:lpstr>McMurray Grade 5: Math  (83.3% Advanced/Proficient)</vt:lpstr>
      <vt:lpstr>McMurray Grade 5: Math Advanced/Proficient Comparison to State</vt:lpstr>
      <vt:lpstr>PTMS Grade 6:  English Language Arts  (86.1% Advanced/Proficient)</vt:lpstr>
      <vt:lpstr>PTMS Grade 6:  English Language Arts Advanced/Proficient Comparison to State</vt:lpstr>
      <vt:lpstr>PTMS Grade 6: Math  (76.3% Advanced/Proficient)</vt:lpstr>
      <vt:lpstr>PTMS Grade 6: Math Advanced/Proficient Comparison to State</vt:lpstr>
      <vt:lpstr>PTMS Grade 7:  English Language Arts  (87.2% Advanced/Proficient)</vt:lpstr>
      <vt:lpstr>PTMS Grade 7:  English Language Arts Advanced/Proficient Comparison to State</vt:lpstr>
      <vt:lpstr>PTMS Grade 7: Math  (82.8% Advanced/Proficient)</vt:lpstr>
      <vt:lpstr>PTMS Grade 7: Math Advanced/Proficient Comparison to State</vt:lpstr>
      <vt:lpstr>PTMS Grade 8:  English Language Arts  (87.5% Advanced/Proficient)</vt:lpstr>
      <vt:lpstr>PTMS Grade 8:  English Language Arts Advanced/Proficient Comparison to State</vt:lpstr>
      <vt:lpstr>PTMS Grade 8: Math  (69.7% Advanced/Proficient)</vt:lpstr>
      <vt:lpstr>PTMS Grade 8: Math Advanced/Proficient Comparison to State</vt:lpstr>
      <vt:lpstr>PTMS Grade 8: Science  (91.8% Advanced/Proficient)</vt:lpstr>
      <vt:lpstr>PTMS Grade 8: Science  Advanced/Proficient Comparison to State</vt:lpstr>
      <vt:lpstr>PTMS Keystone Exams Algebra, Spring 2024  (88.2% Advanced/Proficient)</vt:lpstr>
      <vt:lpstr>PTMS Keystone Exams  Algebra, Spring 2024  (88.2% Advanced/Proficient)</vt:lpstr>
      <vt:lpstr>PTHS Keystone Exams  Biology, Spring 2024 (86.1% Advanced/Proficient)</vt:lpstr>
      <vt:lpstr>PTHS Keystone Exams  Biology, Spring 2024  (86.1% Advanced/Proficient)</vt:lpstr>
      <vt:lpstr>PTHS Keystone Exams  Literature, Spring 2024 (88.8% Advanced/Proficient)</vt:lpstr>
      <vt:lpstr>PTHS Keystone Exams  Literature, Spring 2024  (88.8% Advanced/Proficient)</vt:lpstr>
      <vt:lpstr>% of Total AP Students with Scores of 3+</vt:lpstr>
      <vt:lpstr>AP Calculus AB Exam</vt:lpstr>
      <vt:lpstr>AP Calculus BC Exam</vt:lpstr>
      <vt:lpstr>AP Statistics Exam</vt:lpstr>
      <vt:lpstr>AP Biology Exam</vt:lpstr>
      <vt:lpstr>AP Chemistry Exam</vt:lpstr>
      <vt:lpstr>AP Environmental Science Exam</vt:lpstr>
      <vt:lpstr>AP Physics 1 Exam</vt:lpstr>
      <vt:lpstr>AP Physics C: Electricity &amp; Magnetism Exam</vt:lpstr>
      <vt:lpstr>AP Physics C: Mechanics Exam</vt:lpstr>
      <vt:lpstr>AP Computer Science A Exam</vt:lpstr>
      <vt:lpstr>AP Computer Science Principles Exam</vt:lpstr>
      <vt:lpstr>AP English Language &amp; Composition Exam</vt:lpstr>
      <vt:lpstr>AP English Literature &amp; Composition Exam</vt:lpstr>
      <vt:lpstr>AP European History Exam</vt:lpstr>
      <vt:lpstr>AP Macroeconomics Exam</vt:lpstr>
      <vt:lpstr>AP Microeconomics Exam</vt:lpstr>
      <vt:lpstr>AP Psychology Exam</vt:lpstr>
      <vt:lpstr>AP U.S. Government &amp; Politics Exam</vt:lpstr>
      <vt:lpstr>AP U.S. History Exam</vt:lpstr>
      <vt:lpstr>AP French Exam</vt:lpstr>
      <vt:lpstr>AP German Exam</vt:lpstr>
      <vt:lpstr>AP Spanish Exam</vt:lpstr>
      <vt:lpstr>AP Equity and Excellence</vt:lpstr>
      <vt:lpstr>AP Celebrations</vt:lpstr>
      <vt:lpstr>Class of 2024 Graduation Trends</vt:lpstr>
      <vt:lpstr>Top Universities Attended by 2024 Graduates</vt:lpstr>
      <vt:lpstr>Other Notable Schools Attended  by 2024 Graduates</vt:lpstr>
      <vt:lpstr>Class of 2024 Celebrations</vt:lpstr>
      <vt:lpstr>Public Comment</vt:lpstr>
      <vt:lpstr>Closing Remarks/Adjournment</vt:lpstr>
    </vt:vector>
  </TitlesOfParts>
  <Company>Peters Township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Belcher, Shelly</cp:lastModifiedBy>
  <cp:revision>1810</cp:revision>
  <cp:lastPrinted>2025-02-04T15:45:45Z</cp:lastPrinted>
  <dcterms:created xsi:type="dcterms:W3CDTF">2012-07-05T12:42:38Z</dcterms:created>
  <dcterms:modified xsi:type="dcterms:W3CDTF">2025-02-12T19:26:29Z</dcterms:modified>
</cp:coreProperties>
</file>